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8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9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0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207" r:id="rId2"/>
    <p:sldMasterId id="2147485211" r:id="rId3"/>
    <p:sldMasterId id="2147485585" r:id="rId4"/>
    <p:sldMasterId id="2147485598" r:id="rId5"/>
    <p:sldMasterId id="2147485611" r:id="rId6"/>
    <p:sldMasterId id="2147485624" r:id="rId7"/>
    <p:sldMasterId id="2147485788" r:id="rId8"/>
    <p:sldMasterId id="2147485803" r:id="rId9"/>
    <p:sldMasterId id="2147485818" r:id="rId10"/>
    <p:sldMasterId id="2147487030" r:id="rId11"/>
  </p:sldMasterIdLst>
  <p:notesMasterIdLst>
    <p:notesMasterId r:id="rId54"/>
  </p:notesMasterIdLst>
  <p:sldIdLst>
    <p:sldId id="365" r:id="rId12"/>
    <p:sldId id="291" r:id="rId13"/>
    <p:sldId id="353" r:id="rId14"/>
    <p:sldId id="294" r:id="rId15"/>
    <p:sldId id="403" r:id="rId16"/>
    <p:sldId id="404" r:id="rId17"/>
    <p:sldId id="278" r:id="rId18"/>
    <p:sldId id="277" r:id="rId19"/>
    <p:sldId id="264" r:id="rId20"/>
    <p:sldId id="295" r:id="rId21"/>
    <p:sldId id="296" r:id="rId22"/>
    <p:sldId id="297" r:id="rId23"/>
    <p:sldId id="298" r:id="rId24"/>
    <p:sldId id="299" r:id="rId25"/>
    <p:sldId id="391" r:id="rId26"/>
    <p:sldId id="303" r:id="rId27"/>
    <p:sldId id="304" r:id="rId28"/>
    <p:sldId id="306" r:id="rId29"/>
    <p:sldId id="392" r:id="rId30"/>
    <p:sldId id="305" r:id="rId31"/>
    <p:sldId id="393" r:id="rId32"/>
    <p:sldId id="355" r:id="rId33"/>
    <p:sldId id="387" r:id="rId34"/>
    <p:sldId id="388" r:id="rId35"/>
    <p:sldId id="389" r:id="rId36"/>
    <p:sldId id="390" r:id="rId37"/>
    <p:sldId id="330" r:id="rId38"/>
    <p:sldId id="331" r:id="rId39"/>
    <p:sldId id="333" r:id="rId40"/>
    <p:sldId id="332" r:id="rId41"/>
    <p:sldId id="359" r:id="rId42"/>
    <p:sldId id="357" r:id="rId43"/>
    <p:sldId id="334" r:id="rId44"/>
    <p:sldId id="335" r:id="rId45"/>
    <p:sldId id="336" r:id="rId46"/>
    <p:sldId id="337" r:id="rId47"/>
    <p:sldId id="338" r:id="rId48"/>
    <p:sldId id="339" r:id="rId49"/>
    <p:sldId id="340" r:id="rId50"/>
    <p:sldId id="400" r:id="rId51"/>
    <p:sldId id="398" r:id="rId52"/>
    <p:sldId id="343" r:id="rId53"/>
  </p:sldIdLst>
  <p:sldSz cx="9144000" cy="6858000" type="screen4x3"/>
  <p:notesSz cx="6769100" cy="9906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3" autoAdjust="0"/>
    <p:restoredTop sz="94652" autoAdjust="0"/>
  </p:normalViewPr>
  <p:slideViewPr>
    <p:cSldViewPr>
      <p:cViewPr varScale="1">
        <p:scale>
          <a:sx n="52" d="100"/>
          <a:sy n="52" d="100"/>
        </p:scale>
        <p:origin x="-12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85D825-62ED-447D-86AC-214C5FE8BF6A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648872B8-2322-48B4-9029-09E01DA64D39}">
      <dgm:prSet phldrT="[Tex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bg-BG" dirty="0" smtClean="0"/>
            <a:t> </a:t>
          </a:r>
          <a:r>
            <a:rPr lang="bg-BG" dirty="0" smtClean="0">
              <a:latin typeface="Times New Roman" pitchFamily="18" charset="0"/>
              <a:cs typeface="Times New Roman" pitchFamily="18" charset="0"/>
            </a:rPr>
            <a:t>Брой точки от изпита чрез тест</a:t>
          </a:r>
          <a:endParaRPr lang="bg-BG" dirty="0">
            <a:latin typeface="Times New Roman" pitchFamily="18" charset="0"/>
            <a:cs typeface="Times New Roman" pitchFamily="18" charset="0"/>
          </a:endParaRPr>
        </a:p>
      </dgm:t>
    </dgm:pt>
    <dgm:pt modelId="{417998F5-FB2B-4F86-95B8-59EC36E2C537}" type="parTrans" cxnId="{8C8EFA86-B151-4B37-88B2-E2646EC9D796}">
      <dgm:prSet/>
      <dgm:spPr/>
      <dgm:t>
        <a:bodyPr/>
        <a:lstStyle/>
        <a:p>
          <a:endParaRPr lang="bg-BG"/>
        </a:p>
      </dgm:t>
    </dgm:pt>
    <dgm:pt modelId="{2669C243-1FDA-4544-9F83-EBB56974FBF1}" type="sibTrans" cxnId="{8C8EFA86-B151-4B37-88B2-E2646EC9D796}">
      <dgm:prSet/>
      <dgm:spPr/>
      <dgm:t>
        <a:bodyPr/>
        <a:lstStyle/>
        <a:p>
          <a:endParaRPr lang="bg-BG"/>
        </a:p>
      </dgm:t>
    </dgm:pt>
    <dgm:pt modelId="{8A907762-753C-4E1D-B19E-ABFA9BE8BC49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bg-BG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Български език и литература </a:t>
          </a:r>
          <a:endParaRPr lang="bg-BG" sz="2000" dirty="0" smtClean="0">
            <a:solidFill>
              <a:schemeClr val="tx1"/>
            </a:solidFill>
          </a:endParaRPr>
        </a:p>
        <a:p>
          <a:r>
            <a:rPr lang="bg-BG" sz="2000" dirty="0" smtClean="0">
              <a:solidFill>
                <a:schemeClr val="tx1"/>
              </a:solidFill>
            </a:rPr>
            <a:t> 100 т. </a:t>
          </a:r>
          <a:endParaRPr lang="bg-BG" sz="2000" dirty="0">
            <a:solidFill>
              <a:schemeClr val="tx1"/>
            </a:solidFill>
          </a:endParaRPr>
        </a:p>
      </dgm:t>
    </dgm:pt>
    <dgm:pt modelId="{3EC573A5-1194-4D36-BF2B-DF678571017F}" type="parTrans" cxnId="{23C2847E-C141-46D0-9F01-EA276C08FB40}">
      <dgm:prSet/>
      <dgm:spPr/>
      <dgm:t>
        <a:bodyPr/>
        <a:lstStyle/>
        <a:p>
          <a:endParaRPr lang="bg-BG"/>
        </a:p>
      </dgm:t>
    </dgm:pt>
    <dgm:pt modelId="{15AC56A9-B632-48ED-ADD3-BE258F7BF0C0}" type="sibTrans" cxnId="{23C2847E-C141-46D0-9F01-EA276C08FB40}">
      <dgm:prSet/>
      <dgm:spPr/>
      <dgm:t>
        <a:bodyPr/>
        <a:lstStyle/>
        <a:p>
          <a:endParaRPr lang="bg-BG"/>
        </a:p>
      </dgm:t>
    </dgm:pt>
    <dgm:pt modelId="{9D390421-A918-4FD2-8E53-BA9BEEF6C911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bg-BG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Математика  </a:t>
          </a:r>
        </a:p>
        <a:p>
          <a:r>
            <a:rPr lang="bg-BG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100 т. </a:t>
          </a:r>
          <a:endParaRPr lang="bg-BG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1D7B9F0-F028-418A-9915-8B9421171F59}" type="parTrans" cxnId="{FE358DE4-52D6-4467-AF7C-3D74C2DD9C63}">
      <dgm:prSet/>
      <dgm:spPr/>
      <dgm:t>
        <a:bodyPr/>
        <a:lstStyle/>
        <a:p>
          <a:endParaRPr lang="bg-BG"/>
        </a:p>
      </dgm:t>
    </dgm:pt>
    <dgm:pt modelId="{34E4E0BC-B347-429F-A7C0-B69187AE89CC}" type="sibTrans" cxnId="{FE358DE4-52D6-4467-AF7C-3D74C2DD9C63}">
      <dgm:prSet/>
      <dgm:spPr/>
      <dgm:t>
        <a:bodyPr/>
        <a:lstStyle/>
        <a:p>
          <a:endParaRPr lang="bg-BG"/>
        </a:p>
      </dgm:t>
    </dgm:pt>
    <dgm:pt modelId="{B0494BA8-A43D-429F-8FB4-BA70B9171BEE}">
      <dgm:prSet phldrT="[Tex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bg-BG" dirty="0" smtClean="0">
              <a:latin typeface="Times New Roman" pitchFamily="18" charset="0"/>
              <a:cs typeface="Times New Roman" pitchFamily="18" charset="0"/>
            </a:rPr>
            <a:t>По решение на ПС на приемащото училище</a:t>
          </a:r>
          <a:endParaRPr lang="bg-BG" dirty="0">
            <a:latin typeface="Times New Roman" pitchFamily="18" charset="0"/>
            <a:cs typeface="Times New Roman" pitchFamily="18" charset="0"/>
          </a:endParaRPr>
        </a:p>
      </dgm:t>
    </dgm:pt>
    <dgm:pt modelId="{B2384E2A-2BC7-4651-AD50-D0BC193BCB82}" type="parTrans" cxnId="{D902F117-AF88-4B2A-B8E0-DB0D7E3D47D0}">
      <dgm:prSet/>
      <dgm:spPr/>
      <dgm:t>
        <a:bodyPr/>
        <a:lstStyle/>
        <a:p>
          <a:endParaRPr lang="bg-BG"/>
        </a:p>
      </dgm:t>
    </dgm:pt>
    <dgm:pt modelId="{07838D7D-DB5D-428D-AC5F-541F6F2DC93D}" type="sibTrans" cxnId="{D902F117-AF88-4B2A-B8E0-DB0D7E3D47D0}">
      <dgm:prSet/>
      <dgm:spPr/>
      <dgm:t>
        <a:bodyPr/>
        <a:lstStyle/>
        <a:p>
          <a:endParaRPr lang="bg-BG"/>
        </a:p>
      </dgm:t>
    </dgm:pt>
    <dgm:pt modelId="{EF241B30-96C1-4D2D-B4EC-209B22AD49EE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en-US" sz="20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bg-BG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Удвояване или утрояване на резултата 100.</a:t>
          </a:r>
          <a:r>
            <a: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</a:t>
          </a:r>
          <a:r>
            <a:rPr lang="bg-BG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=</a:t>
          </a:r>
          <a:r>
            <a: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</a:t>
          </a:r>
          <a:r>
            <a:rPr lang="bg-BG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00 т.</a:t>
          </a:r>
          <a:r>
            <a: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bg-BG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100.2=200 т. или 100.3=300 т. </a:t>
          </a:r>
          <a:endParaRPr lang="en-US" sz="20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endParaRPr lang="bg-BG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E9B6F79-4A84-45B8-9D3B-F711A1B30CCF}" type="parTrans" cxnId="{9D772FBE-64F7-4F9A-9DF1-A3056C47CABC}">
      <dgm:prSet/>
      <dgm:spPr/>
      <dgm:t>
        <a:bodyPr/>
        <a:lstStyle/>
        <a:p>
          <a:endParaRPr lang="bg-BG"/>
        </a:p>
      </dgm:t>
    </dgm:pt>
    <dgm:pt modelId="{7F0A5435-3C74-4776-A9D1-3A32A0FB1859}" type="sibTrans" cxnId="{9D772FBE-64F7-4F9A-9DF1-A3056C47CABC}">
      <dgm:prSet/>
      <dgm:spPr/>
      <dgm:t>
        <a:bodyPr/>
        <a:lstStyle/>
        <a:p>
          <a:endParaRPr lang="bg-BG"/>
        </a:p>
      </dgm:t>
    </dgm:pt>
    <dgm:pt modelId="{93B93E07-DDE7-4D49-8AD8-8A31005C616A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bg-BG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Удвояване или утрояване на резултата 100.</a:t>
          </a:r>
          <a:r>
            <a: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</a:t>
          </a:r>
          <a:r>
            <a:rPr lang="bg-BG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=</a:t>
          </a:r>
          <a:r>
            <a: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</a:t>
          </a:r>
          <a:r>
            <a:rPr lang="bg-BG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00</a:t>
          </a:r>
          <a:r>
            <a: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bg-BG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100.2=200 т. или 100.3=300 т.  </a:t>
          </a:r>
          <a:endParaRPr lang="bg-BG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4BC00A0-9890-4AB0-BE4C-25A8C85D4507}" type="parTrans" cxnId="{17C4038C-69A2-43EE-9194-25CD0CB50B68}">
      <dgm:prSet/>
      <dgm:spPr/>
      <dgm:t>
        <a:bodyPr/>
        <a:lstStyle/>
        <a:p>
          <a:endParaRPr lang="bg-BG"/>
        </a:p>
      </dgm:t>
    </dgm:pt>
    <dgm:pt modelId="{EDC918C2-DAA8-4BB7-B08D-8165C8B49425}" type="sibTrans" cxnId="{17C4038C-69A2-43EE-9194-25CD0CB50B68}">
      <dgm:prSet/>
      <dgm:spPr/>
      <dgm:t>
        <a:bodyPr/>
        <a:lstStyle/>
        <a:p>
          <a:endParaRPr lang="bg-BG"/>
        </a:p>
      </dgm:t>
    </dgm:pt>
    <dgm:pt modelId="{E5A3D420-A532-426C-AD24-447FA4D1F6A0}">
      <dgm:prSet phldrT="[Tex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bg-BG" dirty="0" smtClean="0">
              <a:latin typeface="Times New Roman" pitchFamily="18" charset="0"/>
              <a:cs typeface="Times New Roman" pitchFamily="18" charset="0"/>
            </a:rPr>
            <a:t>По решение на ПС на приемащото училище</a:t>
          </a:r>
          <a:endParaRPr lang="bg-BG" dirty="0">
            <a:latin typeface="Times New Roman" pitchFamily="18" charset="0"/>
            <a:cs typeface="Times New Roman" pitchFamily="18" charset="0"/>
          </a:endParaRPr>
        </a:p>
      </dgm:t>
    </dgm:pt>
    <dgm:pt modelId="{C603F092-198E-4819-8E73-89E376CD4C45}" type="parTrans" cxnId="{4662BCF0-56E0-498D-A292-FB4FC514B53D}">
      <dgm:prSet/>
      <dgm:spPr/>
      <dgm:t>
        <a:bodyPr/>
        <a:lstStyle/>
        <a:p>
          <a:endParaRPr lang="bg-BG"/>
        </a:p>
      </dgm:t>
    </dgm:pt>
    <dgm:pt modelId="{997D5410-959D-4087-A8D6-BDA93C1F063F}" type="sibTrans" cxnId="{4662BCF0-56E0-498D-A292-FB4FC514B53D}">
      <dgm:prSet/>
      <dgm:spPr/>
      <dgm:t>
        <a:bodyPr/>
        <a:lstStyle/>
        <a:p>
          <a:endParaRPr lang="bg-BG"/>
        </a:p>
      </dgm:t>
    </dgm:pt>
    <dgm:pt modelId="{7F59FA68-6AB8-4FB9-9E29-51E2A9632D63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bg-B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Оценката от първи </a:t>
          </a:r>
          <a:r>
            <a:rPr lang="bg-BG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учебен предмет  </a:t>
          </a:r>
          <a:r>
            <a:rPr lang="bg-B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 свидетелството </a:t>
          </a:r>
          <a:r>
            <a:rPr lang="bg-BG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 основно </a:t>
          </a:r>
          <a:r>
            <a:rPr lang="bg-B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образование, превърната в точки – 50 т.  </a:t>
          </a:r>
          <a:endParaRPr lang="bg-BG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553D58A-0B41-4785-A81F-E0905789B8D7}" type="parTrans" cxnId="{3F8EA1F6-83AF-4AAC-A6E9-9ED4B467B65C}">
      <dgm:prSet/>
      <dgm:spPr/>
      <dgm:t>
        <a:bodyPr/>
        <a:lstStyle/>
        <a:p>
          <a:endParaRPr lang="bg-BG"/>
        </a:p>
      </dgm:t>
    </dgm:pt>
    <dgm:pt modelId="{E0BED3CD-3562-40EC-A4B5-DB9B2EB5AB6C}" type="sibTrans" cxnId="{3F8EA1F6-83AF-4AAC-A6E9-9ED4B467B65C}">
      <dgm:prSet/>
      <dgm:spPr/>
      <dgm:t>
        <a:bodyPr/>
        <a:lstStyle/>
        <a:p>
          <a:endParaRPr lang="bg-BG"/>
        </a:p>
      </dgm:t>
    </dgm:pt>
    <dgm:pt modelId="{F18337C4-EA75-404B-9252-1EF1EFBFFF3A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bg-B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Оценката от втори учебен предмет от свидетелството за основно образование, превърната в точки – 50 т.  </a:t>
          </a:r>
          <a:endParaRPr lang="bg-BG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ECA1338-65C5-4471-A723-6F33FF0B8A19}" type="parTrans" cxnId="{B72C01CB-C204-4AF3-A4D8-B8FD5995E22D}">
      <dgm:prSet/>
      <dgm:spPr/>
      <dgm:t>
        <a:bodyPr/>
        <a:lstStyle/>
        <a:p>
          <a:endParaRPr lang="bg-BG"/>
        </a:p>
      </dgm:t>
    </dgm:pt>
    <dgm:pt modelId="{80A7AE5F-EB36-4188-87E9-C4661C341EBE}" type="sibTrans" cxnId="{B72C01CB-C204-4AF3-A4D8-B8FD5995E22D}">
      <dgm:prSet/>
      <dgm:spPr/>
      <dgm:t>
        <a:bodyPr/>
        <a:lstStyle/>
        <a:p>
          <a:endParaRPr lang="bg-BG"/>
        </a:p>
      </dgm:t>
    </dgm:pt>
    <dgm:pt modelId="{1B9B1E0F-D375-448A-88C7-FAE5F7807D15}" type="pres">
      <dgm:prSet presAssocID="{7085D825-62ED-447D-86AC-214C5FE8BF6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83482218-828F-4A80-A009-854AFB490B65}" type="pres">
      <dgm:prSet presAssocID="{648872B8-2322-48B4-9029-09E01DA64D39}" presName="compNode" presStyleCnt="0"/>
      <dgm:spPr/>
    </dgm:pt>
    <dgm:pt modelId="{715E2071-4507-4FDC-BF82-17994B0E1E08}" type="pres">
      <dgm:prSet presAssocID="{648872B8-2322-48B4-9029-09E01DA64D39}" presName="aNode" presStyleLbl="bgShp" presStyleIdx="0" presStyleCnt="3"/>
      <dgm:spPr/>
      <dgm:t>
        <a:bodyPr/>
        <a:lstStyle/>
        <a:p>
          <a:endParaRPr lang="bg-BG"/>
        </a:p>
      </dgm:t>
    </dgm:pt>
    <dgm:pt modelId="{CC25E16D-00AE-4F69-80BD-8C4B6C8F56A0}" type="pres">
      <dgm:prSet presAssocID="{648872B8-2322-48B4-9029-09E01DA64D39}" presName="textNode" presStyleLbl="bgShp" presStyleIdx="0" presStyleCnt="3"/>
      <dgm:spPr/>
      <dgm:t>
        <a:bodyPr/>
        <a:lstStyle/>
        <a:p>
          <a:endParaRPr lang="bg-BG"/>
        </a:p>
      </dgm:t>
    </dgm:pt>
    <dgm:pt modelId="{558A5CDC-D3DA-4E2F-9990-1FA478F5A353}" type="pres">
      <dgm:prSet presAssocID="{648872B8-2322-48B4-9029-09E01DA64D39}" presName="compChildNode" presStyleCnt="0"/>
      <dgm:spPr/>
    </dgm:pt>
    <dgm:pt modelId="{B3730069-8761-4E84-8FDB-0FADF107FFC7}" type="pres">
      <dgm:prSet presAssocID="{648872B8-2322-48B4-9029-09E01DA64D39}" presName="theInnerList" presStyleCnt="0"/>
      <dgm:spPr/>
    </dgm:pt>
    <dgm:pt modelId="{F88FE461-DBF3-4353-9D68-185F9773E642}" type="pres">
      <dgm:prSet presAssocID="{8A907762-753C-4E1D-B19E-ABFA9BE8BC49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DD5F0615-CAC9-4000-8461-D86294C265C7}" type="pres">
      <dgm:prSet presAssocID="{8A907762-753C-4E1D-B19E-ABFA9BE8BC49}" presName="aSpace2" presStyleCnt="0"/>
      <dgm:spPr/>
    </dgm:pt>
    <dgm:pt modelId="{F789CBB0-808E-4B03-B7C3-DCDFBFCDDA6A}" type="pres">
      <dgm:prSet presAssocID="{9D390421-A918-4FD2-8E53-BA9BEEF6C911}" presName="childNode" presStyleLbl="node1" presStyleIdx="1" presStyleCnt="6" custLinFactNeighborX="2039" custLinFactNeighborY="17369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22A0B8C-64DF-4E0A-87A9-3CF569360A7A}" type="pres">
      <dgm:prSet presAssocID="{648872B8-2322-48B4-9029-09E01DA64D39}" presName="aSpace" presStyleCnt="0"/>
      <dgm:spPr/>
    </dgm:pt>
    <dgm:pt modelId="{37ABCA3E-80CC-4FA4-B65B-D5CDF57BA926}" type="pres">
      <dgm:prSet presAssocID="{B0494BA8-A43D-429F-8FB4-BA70B9171BEE}" presName="compNode" presStyleCnt="0"/>
      <dgm:spPr/>
    </dgm:pt>
    <dgm:pt modelId="{C1A1E9AF-7B8D-4D39-91D0-53DAF09AFA51}" type="pres">
      <dgm:prSet presAssocID="{B0494BA8-A43D-429F-8FB4-BA70B9171BEE}" presName="aNode" presStyleLbl="bgShp" presStyleIdx="1" presStyleCnt="3"/>
      <dgm:spPr/>
      <dgm:t>
        <a:bodyPr/>
        <a:lstStyle/>
        <a:p>
          <a:endParaRPr lang="bg-BG"/>
        </a:p>
      </dgm:t>
    </dgm:pt>
    <dgm:pt modelId="{A261AF0F-7CFF-43B3-8681-BD718FC4F060}" type="pres">
      <dgm:prSet presAssocID="{B0494BA8-A43D-429F-8FB4-BA70B9171BEE}" presName="textNode" presStyleLbl="bgShp" presStyleIdx="1" presStyleCnt="3"/>
      <dgm:spPr/>
      <dgm:t>
        <a:bodyPr/>
        <a:lstStyle/>
        <a:p>
          <a:endParaRPr lang="bg-BG"/>
        </a:p>
      </dgm:t>
    </dgm:pt>
    <dgm:pt modelId="{F1D203B7-7763-4EDB-8503-04E2D1A8FD0E}" type="pres">
      <dgm:prSet presAssocID="{B0494BA8-A43D-429F-8FB4-BA70B9171BEE}" presName="compChildNode" presStyleCnt="0"/>
      <dgm:spPr/>
    </dgm:pt>
    <dgm:pt modelId="{0373D457-C9F4-47FB-9776-3C04C8D36638}" type="pres">
      <dgm:prSet presAssocID="{B0494BA8-A43D-429F-8FB4-BA70B9171BEE}" presName="theInnerList" presStyleCnt="0"/>
      <dgm:spPr/>
    </dgm:pt>
    <dgm:pt modelId="{FFCC2250-CC5A-41B0-BFBF-56AB8E6DB86F}" type="pres">
      <dgm:prSet presAssocID="{EF241B30-96C1-4D2D-B4EC-209B22AD49EE}" presName="childNode" presStyleLbl="node1" presStyleIdx="2" presStyleCnt="6" custScaleX="102423" custScaleY="23621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8427C3F-B2F5-4A3A-A3CE-1336CA46DE08}" type="pres">
      <dgm:prSet presAssocID="{EF241B30-96C1-4D2D-B4EC-209B22AD49EE}" presName="aSpace2" presStyleCnt="0"/>
      <dgm:spPr/>
    </dgm:pt>
    <dgm:pt modelId="{D6D5E9A9-DEF6-4A78-82EB-2E1BA30AC502}" type="pres">
      <dgm:prSet presAssocID="{93B93E07-DDE7-4D49-8AD8-8A31005C616A}" presName="childNode" presStyleLbl="node1" presStyleIdx="3" presStyleCnt="6" custScaleY="235418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7E397CE1-9953-4245-B48A-A69400BA166B}" type="pres">
      <dgm:prSet presAssocID="{B0494BA8-A43D-429F-8FB4-BA70B9171BEE}" presName="aSpace" presStyleCnt="0"/>
      <dgm:spPr/>
    </dgm:pt>
    <dgm:pt modelId="{9EC0A909-B385-428A-9D17-3AADE95BE017}" type="pres">
      <dgm:prSet presAssocID="{E5A3D420-A532-426C-AD24-447FA4D1F6A0}" presName="compNode" presStyleCnt="0"/>
      <dgm:spPr/>
    </dgm:pt>
    <dgm:pt modelId="{14A4886D-FE63-43CD-BEC4-249573C9C2C1}" type="pres">
      <dgm:prSet presAssocID="{E5A3D420-A532-426C-AD24-447FA4D1F6A0}" presName="aNode" presStyleLbl="bgShp" presStyleIdx="2" presStyleCnt="3"/>
      <dgm:spPr/>
      <dgm:t>
        <a:bodyPr/>
        <a:lstStyle/>
        <a:p>
          <a:endParaRPr lang="bg-BG"/>
        </a:p>
      </dgm:t>
    </dgm:pt>
    <dgm:pt modelId="{44E34917-3C9B-404E-BEBD-B651E4720D83}" type="pres">
      <dgm:prSet presAssocID="{E5A3D420-A532-426C-AD24-447FA4D1F6A0}" presName="textNode" presStyleLbl="bgShp" presStyleIdx="2" presStyleCnt="3"/>
      <dgm:spPr/>
      <dgm:t>
        <a:bodyPr/>
        <a:lstStyle/>
        <a:p>
          <a:endParaRPr lang="bg-BG"/>
        </a:p>
      </dgm:t>
    </dgm:pt>
    <dgm:pt modelId="{74FCE791-B45D-4A7A-B4D9-EBE40A35A6CA}" type="pres">
      <dgm:prSet presAssocID="{E5A3D420-A532-426C-AD24-447FA4D1F6A0}" presName="compChildNode" presStyleCnt="0"/>
      <dgm:spPr/>
    </dgm:pt>
    <dgm:pt modelId="{0853115E-1226-43A8-A6EB-DC8397CEE496}" type="pres">
      <dgm:prSet presAssocID="{E5A3D420-A532-426C-AD24-447FA4D1F6A0}" presName="theInnerList" presStyleCnt="0"/>
      <dgm:spPr/>
    </dgm:pt>
    <dgm:pt modelId="{47DE7D8F-7BAC-46C2-AD03-1E545E61D992}" type="pres">
      <dgm:prSet presAssocID="{7F59FA68-6AB8-4FB9-9E29-51E2A9632D63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00E11356-4289-4A99-AEB3-CE1E96A24A80}" type="pres">
      <dgm:prSet presAssocID="{7F59FA68-6AB8-4FB9-9E29-51E2A9632D63}" presName="aSpace2" presStyleCnt="0"/>
      <dgm:spPr/>
    </dgm:pt>
    <dgm:pt modelId="{100AC5B8-1032-4248-83FF-3F988CF72C76}" type="pres">
      <dgm:prSet presAssocID="{F18337C4-EA75-404B-9252-1EF1EFBFFF3A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6AAA9695-5FA1-459B-8761-296DBFB669FF}" type="presOf" srcId="{93B93E07-DDE7-4D49-8AD8-8A31005C616A}" destId="{D6D5E9A9-DEF6-4A78-82EB-2E1BA30AC502}" srcOrd="0" destOrd="0" presId="urn:microsoft.com/office/officeart/2005/8/layout/lProcess2"/>
    <dgm:cxn modelId="{17C4038C-69A2-43EE-9194-25CD0CB50B68}" srcId="{B0494BA8-A43D-429F-8FB4-BA70B9171BEE}" destId="{93B93E07-DDE7-4D49-8AD8-8A31005C616A}" srcOrd="1" destOrd="0" parTransId="{24BC00A0-9890-4AB0-BE4C-25A8C85D4507}" sibTransId="{EDC918C2-DAA8-4BB7-B08D-8165C8B49425}"/>
    <dgm:cxn modelId="{711631DD-B1FE-493C-9D64-8035F3B5A27E}" type="presOf" srcId="{7F59FA68-6AB8-4FB9-9E29-51E2A9632D63}" destId="{47DE7D8F-7BAC-46C2-AD03-1E545E61D992}" srcOrd="0" destOrd="0" presId="urn:microsoft.com/office/officeart/2005/8/layout/lProcess2"/>
    <dgm:cxn modelId="{376DE8F0-2417-4277-B11D-7A2E85E20CE6}" type="presOf" srcId="{F18337C4-EA75-404B-9252-1EF1EFBFFF3A}" destId="{100AC5B8-1032-4248-83FF-3F988CF72C76}" srcOrd="0" destOrd="0" presId="urn:microsoft.com/office/officeart/2005/8/layout/lProcess2"/>
    <dgm:cxn modelId="{C55A0D37-4BB2-45D3-9BB1-68653FC9D146}" type="presOf" srcId="{E5A3D420-A532-426C-AD24-447FA4D1F6A0}" destId="{14A4886D-FE63-43CD-BEC4-249573C9C2C1}" srcOrd="0" destOrd="0" presId="urn:microsoft.com/office/officeart/2005/8/layout/lProcess2"/>
    <dgm:cxn modelId="{36C07EF9-81B5-44D3-9858-D94E0D1EDE29}" type="presOf" srcId="{EF241B30-96C1-4D2D-B4EC-209B22AD49EE}" destId="{FFCC2250-CC5A-41B0-BFBF-56AB8E6DB86F}" srcOrd="0" destOrd="0" presId="urn:microsoft.com/office/officeart/2005/8/layout/lProcess2"/>
    <dgm:cxn modelId="{971DCF88-3F5A-4389-94E0-88580DD0579C}" type="presOf" srcId="{648872B8-2322-48B4-9029-09E01DA64D39}" destId="{CC25E16D-00AE-4F69-80BD-8C4B6C8F56A0}" srcOrd="1" destOrd="0" presId="urn:microsoft.com/office/officeart/2005/8/layout/lProcess2"/>
    <dgm:cxn modelId="{B72C01CB-C204-4AF3-A4D8-B8FD5995E22D}" srcId="{E5A3D420-A532-426C-AD24-447FA4D1F6A0}" destId="{F18337C4-EA75-404B-9252-1EF1EFBFFF3A}" srcOrd="1" destOrd="0" parTransId="{DECA1338-65C5-4471-A723-6F33FF0B8A19}" sibTransId="{80A7AE5F-EB36-4188-87E9-C4661C341EBE}"/>
    <dgm:cxn modelId="{EA68EA21-2F82-45AF-A251-C1CA4F8E31A8}" type="presOf" srcId="{648872B8-2322-48B4-9029-09E01DA64D39}" destId="{715E2071-4507-4FDC-BF82-17994B0E1E08}" srcOrd="0" destOrd="0" presId="urn:microsoft.com/office/officeart/2005/8/layout/lProcess2"/>
    <dgm:cxn modelId="{991BB49A-D1A0-4FA2-978D-C88A951B7A47}" type="presOf" srcId="{B0494BA8-A43D-429F-8FB4-BA70B9171BEE}" destId="{C1A1E9AF-7B8D-4D39-91D0-53DAF09AFA51}" srcOrd="0" destOrd="0" presId="urn:microsoft.com/office/officeart/2005/8/layout/lProcess2"/>
    <dgm:cxn modelId="{DC613FA9-14EE-40E5-91C0-F0279B91CDCE}" type="presOf" srcId="{9D390421-A918-4FD2-8E53-BA9BEEF6C911}" destId="{F789CBB0-808E-4B03-B7C3-DCDFBFCDDA6A}" srcOrd="0" destOrd="0" presId="urn:microsoft.com/office/officeart/2005/8/layout/lProcess2"/>
    <dgm:cxn modelId="{3F8EA1F6-83AF-4AAC-A6E9-9ED4B467B65C}" srcId="{E5A3D420-A532-426C-AD24-447FA4D1F6A0}" destId="{7F59FA68-6AB8-4FB9-9E29-51E2A9632D63}" srcOrd="0" destOrd="0" parTransId="{4553D58A-0B41-4785-A81F-E0905789B8D7}" sibTransId="{E0BED3CD-3562-40EC-A4B5-DB9B2EB5AB6C}"/>
    <dgm:cxn modelId="{C8CC200B-556E-409B-9C76-AE91DB4C7B77}" type="presOf" srcId="{E5A3D420-A532-426C-AD24-447FA4D1F6A0}" destId="{44E34917-3C9B-404E-BEBD-B651E4720D83}" srcOrd="1" destOrd="0" presId="urn:microsoft.com/office/officeart/2005/8/layout/lProcess2"/>
    <dgm:cxn modelId="{23C2847E-C141-46D0-9F01-EA276C08FB40}" srcId="{648872B8-2322-48B4-9029-09E01DA64D39}" destId="{8A907762-753C-4E1D-B19E-ABFA9BE8BC49}" srcOrd="0" destOrd="0" parTransId="{3EC573A5-1194-4D36-BF2B-DF678571017F}" sibTransId="{15AC56A9-B632-48ED-ADD3-BE258F7BF0C0}"/>
    <dgm:cxn modelId="{4662BCF0-56E0-498D-A292-FB4FC514B53D}" srcId="{7085D825-62ED-447D-86AC-214C5FE8BF6A}" destId="{E5A3D420-A532-426C-AD24-447FA4D1F6A0}" srcOrd="2" destOrd="0" parTransId="{C603F092-198E-4819-8E73-89E376CD4C45}" sibTransId="{997D5410-959D-4087-A8D6-BDA93C1F063F}"/>
    <dgm:cxn modelId="{9D772FBE-64F7-4F9A-9DF1-A3056C47CABC}" srcId="{B0494BA8-A43D-429F-8FB4-BA70B9171BEE}" destId="{EF241B30-96C1-4D2D-B4EC-209B22AD49EE}" srcOrd="0" destOrd="0" parTransId="{7E9B6F79-4A84-45B8-9D3B-F711A1B30CCF}" sibTransId="{7F0A5435-3C74-4776-A9D1-3A32A0FB1859}"/>
    <dgm:cxn modelId="{5A7C5899-6EB9-425D-9C9A-3F09E19495E6}" type="presOf" srcId="{7085D825-62ED-447D-86AC-214C5FE8BF6A}" destId="{1B9B1E0F-D375-448A-88C7-FAE5F7807D15}" srcOrd="0" destOrd="0" presId="urn:microsoft.com/office/officeart/2005/8/layout/lProcess2"/>
    <dgm:cxn modelId="{FAE73ACB-E6E5-45F6-B2FC-326825144E3A}" type="presOf" srcId="{B0494BA8-A43D-429F-8FB4-BA70B9171BEE}" destId="{A261AF0F-7CFF-43B3-8681-BD718FC4F060}" srcOrd="1" destOrd="0" presId="urn:microsoft.com/office/officeart/2005/8/layout/lProcess2"/>
    <dgm:cxn modelId="{3D5584C2-B5DF-4266-AE7C-6EA682966F1F}" type="presOf" srcId="{8A907762-753C-4E1D-B19E-ABFA9BE8BC49}" destId="{F88FE461-DBF3-4353-9D68-185F9773E642}" srcOrd="0" destOrd="0" presId="urn:microsoft.com/office/officeart/2005/8/layout/lProcess2"/>
    <dgm:cxn modelId="{8C8EFA86-B151-4B37-88B2-E2646EC9D796}" srcId="{7085D825-62ED-447D-86AC-214C5FE8BF6A}" destId="{648872B8-2322-48B4-9029-09E01DA64D39}" srcOrd="0" destOrd="0" parTransId="{417998F5-FB2B-4F86-95B8-59EC36E2C537}" sibTransId="{2669C243-1FDA-4544-9F83-EBB56974FBF1}"/>
    <dgm:cxn modelId="{D902F117-AF88-4B2A-B8E0-DB0D7E3D47D0}" srcId="{7085D825-62ED-447D-86AC-214C5FE8BF6A}" destId="{B0494BA8-A43D-429F-8FB4-BA70B9171BEE}" srcOrd="1" destOrd="0" parTransId="{B2384E2A-2BC7-4651-AD50-D0BC193BCB82}" sibTransId="{07838D7D-DB5D-428D-AC5F-541F6F2DC93D}"/>
    <dgm:cxn modelId="{FE358DE4-52D6-4467-AF7C-3D74C2DD9C63}" srcId="{648872B8-2322-48B4-9029-09E01DA64D39}" destId="{9D390421-A918-4FD2-8E53-BA9BEEF6C911}" srcOrd="1" destOrd="0" parTransId="{F1D7B9F0-F028-418A-9915-8B9421171F59}" sibTransId="{34E4E0BC-B347-429F-A7C0-B69187AE89CC}"/>
    <dgm:cxn modelId="{65B72735-FAD6-4441-A634-AF5742D6D83D}" type="presParOf" srcId="{1B9B1E0F-D375-448A-88C7-FAE5F7807D15}" destId="{83482218-828F-4A80-A009-854AFB490B65}" srcOrd="0" destOrd="0" presId="urn:microsoft.com/office/officeart/2005/8/layout/lProcess2"/>
    <dgm:cxn modelId="{8D4BF51D-6B9B-4358-89EF-82EF9EE559F5}" type="presParOf" srcId="{83482218-828F-4A80-A009-854AFB490B65}" destId="{715E2071-4507-4FDC-BF82-17994B0E1E08}" srcOrd="0" destOrd="0" presId="urn:microsoft.com/office/officeart/2005/8/layout/lProcess2"/>
    <dgm:cxn modelId="{3C8265A7-24A6-4529-AD8F-A00408A6D595}" type="presParOf" srcId="{83482218-828F-4A80-A009-854AFB490B65}" destId="{CC25E16D-00AE-4F69-80BD-8C4B6C8F56A0}" srcOrd="1" destOrd="0" presId="urn:microsoft.com/office/officeart/2005/8/layout/lProcess2"/>
    <dgm:cxn modelId="{4924BE8A-CBF8-4783-953B-EF526A79976E}" type="presParOf" srcId="{83482218-828F-4A80-A009-854AFB490B65}" destId="{558A5CDC-D3DA-4E2F-9990-1FA478F5A353}" srcOrd="2" destOrd="0" presId="urn:microsoft.com/office/officeart/2005/8/layout/lProcess2"/>
    <dgm:cxn modelId="{8D7B5AB1-98F2-4E65-AC80-702C34EE118B}" type="presParOf" srcId="{558A5CDC-D3DA-4E2F-9990-1FA478F5A353}" destId="{B3730069-8761-4E84-8FDB-0FADF107FFC7}" srcOrd="0" destOrd="0" presId="urn:microsoft.com/office/officeart/2005/8/layout/lProcess2"/>
    <dgm:cxn modelId="{AF4E8A8E-03F2-4A96-8270-1E3AF012244A}" type="presParOf" srcId="{B3730069-8761-4E84-8FDB-0FADF107FFC7}" destId="{F88FE461-DBF3-4353-9D68-185F9773E642}" srcOrd="0" destOrd="0" presId="urn:microsoft.com/office/officeart/2005/8/layout/lProcess2"/>
    <dgm:cxn modelId="{B33F548E-73E0-48EC-929F-9D586F1414C2}" type="presParOf" srcId="{B3730069-8761-4E84-8FDB-0FADF107FFC7}" destId="{DD5F0615-CAC9-4000-8461-D86294C265C7}" srcOrd="1" destOrd="0" presId="urn:microsoft.com/office/officeart/2005/8/layout/lProcess2"/>
    <dgm:cxn modelId="{E326C0DE-C78D-41D1-B9BB-91B0D41510EA}" type="presParOf" srcId="{B3730069-8761-4E84-8FDB-0FADF107FFC7}" destId="{F789CBB0-808E-4B03-B7C3-DCDFBFCDDA6A}" srcOrd="2" destOrd="0" presId="urn:microsoft.com/office/officeart/2005/8/layout/lProcess2"/>
    <dgm:cxn modelId="{BE122BA9-8EAC-4E56-A00D-8EA541F7B971}" type="presParOf" srcId="{1B9B1E0F-D375-448A-88C7-FAE5F7807D15}" destId="{422A0B8C-64DF-4E0A-87A9-3CF569360A7A}" srcOrd="1" destOrd="0" presId="urn:microsoft.com/office/officeart/2005/8/layout/lProcess2"/>
    <dgm:cxn modelId="{FF46015A-AAB6-4CAE-A430-4B6D43E0D767}" type="presParOf" srcId="{1B9B1E0F-D375-448A-88C7-FAE5F7807D15}" destId="{37ABCA3E-80CC-4FA4-B65B-D5CDF57BA926}" srcOrd="2" destOrd="0" presId="urn:microsoft.com/office/officeart/2005/8/layout/lProcess2"/>
    <dgm:cxn modelId="{391E764B-73B1-4AE7-8692-49A72C1CE513}" type="presParOf" srcId="{37ABCA3E-80CC-4FA4-B65B-D5CDF57BA926}" destId="{C1A1E9AF-7B8D-4D39-91D0-53DAF09AFA51}" srcOrd="0" destOrd="0" presId="urn:microsoft.com/office/officeart/2005/8/layout/lProcess2"/>
    <dgm:cxn modelId="{F498530A-BBC1-437A-9527-C514AB66C444}" type="presParOf" srcId="{37ABCA3E-80CC-4FA4-B65B-D5CDF57BA926}" destId="{A261AF0F-7CFF-43B3-8681-BD718FC4F060}" srcOrd="1" destOrd="0" presId="urn:microsoft.com/office/officeart/2005/8/layout/lProcess2"/>
    <dgm:cxn modelId="{60D1E20F-55DF-4CDB-808C-5B928585B589}" type="presParOf" srcId="{37ABCA3E-80CC-4FA4-B65B-D5CDF57BA926}" destId="{F1D203B7-7763-4EDB-8503-04E2D1A8FD0E}" srcOrd="2" destOrd="0" presId="urn:microsoft.com/office/officeart/2005/8/layout/lProcess2"/>
    <dgm:cxn modelId="{2FF248E7-EA3B-4932-BF86-789CCAD76CAA}" type="presParOf" srcId="{F1D203B7-7763-4EDB-8503-04E2D1A8FD0E}" destId="{0373D457-C9F4-47FB-9776-3C04C8D36638}" srcOrd="0" destOrd="0" presId="urn:microsoft.com/office/officeart/2005/8/layout/lProcess2"/>
    <dgm:cxn modelId="{36B75F0B-185D-4E0E-B293-90BE70C1A203}" type="presParOf" srcId="{0373D457-C9F4-47FB-9776-3C04C8D36638}" destId="{FFCC2250-CC5A-41B0-BFBF-56AB8E6DB86F}" srcOrd="0" destOrd="0" presId="urn:microsoft.com/office/officeart/2005/8/layout/lProcess2"/>
    <dgm:cxn modelId="{AFA30C8C-EDE0-41FD-890C-D9A9EE9C7680}" type="presParOf" srcId="{0373D457-C9F4-47FB-9776-3C04C8D36638}" destId="{E8427C3F-B2F5-4A3A-A3CE-1336CA46DE08}" srcOrd="1" destOrd="0" presId="urn:microsoft.com/office/officeart/2005/8/layout/lProcess2"/>
    <dgm:cxn modelId="{CE91A193-8A91-4A35-A16F-FB30556FAB0D}" type="presParOf" srcId="{0373D457-C9F4-47FB-9776-3C04C8D36638}" destId="{D6D5E9A9-DEF6-4A78-82EB-2E1BA30AC502}" srcOrd="2" destOrd="0" presId="urn:microsoft.com/office/officeart/2005/8/layout/lProcess2"/>
    <dgm:cxn modelId="{F965B021-D49C-483A-B225-27EE12B92D96}" type="presParOf" srcId="{1B9B1E0F-D375-448A-88C7-FAE5F7807D15}" destId="{7E397CE1-9953-4245-B48A-A69400BA166B}" srcOrd="3" destOrd="0" presId="urn:microsoft.com/office/officeart/2005/8/layout/lProcess2"/>
    <dgm:cxn modelId="{21F39BCC-4D7B-4CDD-B6AE-9FF1919CF69E}" type="presParOf" srcId="{1B9B1E0F-D375-448A-88C7-FAE5F7807D15}" destId="{9EC0A909-B385-428A-9D17-3AADE95BE017}" srcOrd="4" destOrd="0" presId="urn:microsoft.com/office/officeart/2005/8/layout/lProcess2"/>
    <dgm:cxn modelId="{676A8C71-49CE-4E55-AFA5-C43DEFC215BF}" type="presParOf" srcId="{9EC0A909-B385-428A-9D17-3AADE95BE017}" destId="{14A4886D-FE63-43CD-BEC4-249573C9C2C1}" srcOrd="0" destOrd="0" presId="urn:microsoft.com/office/officeart/2005/8/layout/lProcess2"/>
    <dgm:cxn modelId="{2F3ACD7B-76ED-4D54-A98C-1F275C1933CC}" type="presParOf" srcId="{9EC0A909-B385-428A-9D17-3AADE95BE017}" destId="{44E34917-3C9B-404E-BEBD-B651E4720D83}" srcOrd="1" destOrd="0" presId="urn:microsoft.com/office/officeart/2005/8/layout/lProcess2"/>
    <dgm:cxn modelId="{AF1C07B7-49BF-4FBE-BAF9-FF930B66DDBB}" type="presParOf" srcId="{9EC0A909-B385-428A-9D17-3AADE95BE017}" destId="{74FCE791-B45D-4A7A-B4D9-EBE40A35A6CA}" srcOrd="2" destOrd="0" presId="urn:microsoft.com/office/officeart/2005/8/layout/lProcess2"/>
    <dgm:cxn modelId="{BDE54910-E607-42AA-9482-27F744A19460}" type="presParOf" srcId="{74FCE791-B45D-4A7A-B4D9-EBE40A35A6CA}" destId="{0853115E-1226-43A8-A6EB-DC8397CEE496}" srcOrd="0" destOrd="0" presId="urn:microsoft.com/office/officeart/2005/8/layout/lProcess2"/>
    <dgm:cxn modelId="{BB5C30F8-FC00-45B6-9B29-AACADDC71D12}" type="presParOf" srcId="{0853115E-1226-43A8-A6EB-DC8397CEE496}" destId="{47DE7D8F-7BAC-46C2-AD03-1E545E61D992}" srcOrd="0" destOrd="0" presId="urn:microsoft.com/office/officeart/2005/8/layout/lProcess2"/>
    <dgm:cxn modelId="{4B029456-C029-4844-B130-7BD7E988AB1F}" type="presParOf" srcId="{0853115E-1226-43A8-A6EB-DC8397CEE496}" destId="{00E11356-4289-4A99-AEB3-CE1E96A24A80}" srcOrd="1" destOrd="0" presId="urn:microsoft.com/office/officeart/2005/8/layout/lProcess2"/>
    <dgm:cxn modelId="{CE988E79-A247-44ED-969F-3A16F21B4F89}" type="presParOf" srcId="{0853115E-1226-43A8-A6EB-DC8397CEE496}" destId="{100AC5B8-1032-4248-83FF-3F988CF72C76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E2071-4507-4FDC-BF82-17994B0E1E08}">
      <dsp:nvSpPr>
        <dsp:cNvPr id="0" name=""/>
        <dsp:cNvSpPr/>
      </dsp:nvSpPr>
      <dsp:spPr>
        <a:xfrm>
          <a:off x="1006" y="0"/>
          <a:ext cx="2617160" cy="5039265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500" kern="1200" dirty="0" smtClean="0"/>
            <a:t> </a:t>
          </a:r>
          <a:r>
            <a:rPr lang="bg-BG" sz="2500" kern="1200" dirty="0" smtClean="0">
              <a:latin typeface="Times New Roman" pitchFamily="18" charset="0"/>
              <a:cs typeface="Times New Roman" pitchFamily="18" charset="0"/>
            </a:rPr>
            <a:t>Брой точки от изпита чрез тест</a:t>
          </a:r>
          <a:endParaRPr lang="bg-BG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06" y="0"/>
        <a:ext cx="2617160" cy="1511779"/>
      </dsp:txXfrm>
    </dsp:sp>
    <dsp:sp modelId="{F88FE461-DBF3-4353-9D68-185F9773E642}">
      <dsp:nvSpPr>
        <dsp:cNvPr id="0" name=""/>
        <dsp:cNvSpPr/>
      </dsp:nvSpPr>
      <dsp:spPr>
        <a:xfrm>
          <a:off x="262722" y="1513255"/>
          <a:ext cx="2093728" cy="1519407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Български език и литература </a:t>
          </a:r>
          <a:endParaRPr lang="bg-BG" sz="2000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smtClean="0">
              <a:solidFill>
                <a:schemeClr val="tx1"/>
              </a:solidFill>
            </a:rPr>
            <a:t> 100 т. </a:t>
          </a:r>
          <a:endParaRPr lang="bg-BG" sz="2000" kern="1200" dirty="0">
            <a:solidFill>
              <a:schemeClr val="tx1"/>
            </a:solidFill>
          </a:endParaRPr>
        </a:p>
      </dsp:txBody>
      <dsp:txXfrm>
        <a:off x="307224" y="1557757"/>
        <a:ext cx="2004724" cy="1430403"/>
      </dsp:txXfrm>
    </dsp:sp>
    <dsp:sp modelId="{F789CBB0-808E-4B03-B7C3-DCDFBFCDDA6A}">
      <dsp:nvSpPr>
        <dsp:cNvPr id="0" name=""/>
        <dsp:cNvSpPr/>
      </dsp:nvSpPr>
      <dsp:spPr>
        <a:xfrm>
          <a:off x="305413" y="3307019"/>
          <a:ext cx="2093728" cy="1519407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Математика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100 т. </a:t>
          </a:r>
          <a:endParaRPr lang="bg-BG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9915" y="3351521"/>
        <a:ext cx="2004724" cy="1430403"/>
      </dsp:txXfrm>
    </dsp:sp>
    <dsp:sp modelId="{C1A1E9AF-7B8D-4D39-91D0-53DAF09AFA51}">
      <dsp:nvSpPr>
        <dsp:cNvPr id="0" name=""/>
        <dsp:cNvSpPr/>
      </dsp:nvSpPr>
      <dsp:spPr>
        <a:xfrm>
          <a:off x="2814454" y="0"/>
          <a:ext cx="2617160" cy="5039265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500" kern="1200" dirty="0" smtClean="0">
              <a:latin typeface="Times New Roman" pitchFamily="18" charset="0"/>
              <a:cs typeface="Times New Roman" pitchFamily="18" charset="0"/>
            </a:rPr>
            <a:t>По решение на ПС на приемащото училище</a:t>
          </a:r>
          <a:endParaRPr lang="bg-BG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14454" y="0"/>
        <a:ext cx="2617160" cy="1511779"/>
      </dsp:txXfrm>
    </dsp:sp>
    <dsp:sp modelId="{FFCC2250-CC5A-41B0-BFBF-56AB8E6DB86F}">
      <dsp:nvSpPr>
        <dsp:cNvPr id="0" name=""/>
        <dsp:cNvSpPr/>
      </dsp:nvSpPr>
      <dsp:spPr>
        <a:xfrm>
          <a:off x="3050804" y="1511855"/>
          <a:ext cx="2144459" cy="1588628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Удвояване или утрояване на резултата 100.</a:t>
          </a:r>
          <a:r>
            <a:rPr lang="en-US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</a:t>
          </a:r>
          <a:r>
            <a:rPr lang="bg-BG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=</a:t>
          </a:r>
          <a:r>
            <a:rPr lang="en-US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</a:t>
          </a:r>
          <a:r>
            <a:rPr lang="bg-BG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00 т.</a:t>
          </a:r>
          <a:r>
            <a:rPr lang="en-US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bg-BG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100.2=200 т. или 100.3=300 т. </a:t>
          </a:r>
          <a:endParaRPr lang="en-US" sz="20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97333" y="1558384"/>
        <a:ext cx="2051401" cy="1495570"/>
      </dsp:txXfrm>
    </dsp:sp>
    <dsp:sp modelId="{D6D5E9A9-DEF6-4A78-82EB-2E1BA30AC502}">
      <dsp:nvSpPr>
        <dsp:cNvPr id="0" name=""/>
        <dsp:cNvSpPr/>
      </dsp:nvSpPr>
      <dsp:spPr>
        <a:xfrm>
          <a:off x="3076170" y="3203950"/>
          <a:ext cx="2093728" cy="1583274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Удвояване или утрояване на резултата 100.</a:t>
          </a:r>
          <a:r>
            <a:rPr lang="en-US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</a:t>
          </a:r>
          <a:r>
            <a:rPr lang="bg-BG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=</a:t>
          </a:r>
          <a:r>
            <a:rPr lang="en-US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</a:t>
          </a:r>
          <a:r>
            <a:rPr lang="bg-BG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00</a:t>
          </a:r>
          <a:r>
            <a:rPr lang="en-US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bg-BG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100.2=200 т. или 100.3=300 т.  </a:t>
          </a:r>
          <a:endParaRPr lang="bg-BG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22543" y="3250323"/>
        <a:ext cx="2000982" cy="1490528"/>
      </dsp:txXfrm>
    </dsp:sp>
    <dsp:sp modelId="{14A4886D-FE63-43CD-BEC4-249573C9C2C1}">
      <dsp:nvSpPr>
        <dsp:cNvPr id="0" name=""/>
        <dsp:cNvSpPr/>
      </dsp:nvSpPr>
      <dsp:spPr>
        <a:xfrm>
          <a:off x="5627901" y="0"/>
          <a:ext cx="2617160" cy="5039265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500" kern="1200" dirty="0" smtClean="0">
              <a:latin typeface="Times New Roman" pitchFamily="18" charset="0"/>
              <a:cs typeface="Times New Roman" pitchFamily="18" charset="0"/>
            </a:rPr>
            <a:t>По решение на ПС на приемащото училище</a:t>
          </a:r>
          <a:endParaRPr lang="bg-BG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27901" y="0"/>
        <a:ext cx="2617160" cy="1511779"/>
      </dsp:txXfrm>
    </dsp:sp>
    <dsp:sp modelId="{47DE7D8F-7BAC-46C2-AD03-1E545E61D992}">
      <dsp:nvSpPr>
        <dsp:cNvPr id="0" name=""/>
        <dsp:cNvSpPr/>
      </dsp:nvSpPr>
      <dsp:spPr>
        <a:xfrm>
          <a:off x="5889617" y="1513255"/>
          <a:ext cx="2093728" cy="1519407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Оценката от първи </a:t>
          </a:r>
          <a:r>
            <a:rPr lang="bg-BG" sz="16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учебен предмет  </a:t>
          </a:r>
          <a:r>
            <a:rPr lang="bg-BG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 свидетелството </a:t>
          </a:r>
          <a:r>
            <a:rPr lang="bg-BG" sz="16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 основно </a:t>
          </a:r>
          <a:r>
            <a:rPr lang="bg-BG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образование, превърната в точки – 50 т.  </a:t>
          </a:r>
          <a:endParaRPr lang="bg-BG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34119" y="1557757"/>
        <a:ext cx="2004724" cy="1430403"/>
      </dsp:txXfrm>
    </dsp:sp>
    <dsp:sp modelId="{100AC5B8-1032-4248-83FF-3F988CF72C76}">
      <dsp:nvSpPr>
        <dsp:cNvPr id="0" name=""/>
        <dsp:cNvSpPr/>
      </dsp:nvSpPr>
      <dsp:spPr>
        <a:xfrm>
          <a:off x="5889617" y="3266418"/>
          <a:ext cx="2093728" cy="1519407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Оценката от втори учебен предмет от свидетелството за основно образование, превърната в точки – 50 т.  </a:t>
          </a:r>
          <a:endParaRPr lang="bg-BG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34119" y="3310920"/>
        <a:ext cx="2004724" cy="14304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33813" y="0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6EEC64F-F477-4DD6-9116-E9A1C34D4E1A}" type="datetimeFigureOut">
              <a:rPr lang="bg-BG"/>
              <a:pPr>
                <a:defRPr/>
              </a:pPr>
              <a:t>7.5.2019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bg-BG" noProof="0" smtClean="0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76275" y="4705350"/>
            <a:ext cx="541655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noProof="0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noProof="0" smtClean="0"/>
              <a:t>Второ ниво</a:t>
            </a:r>
          </a:p>
          <a:p>
            <a:pPr lvl="2"/>
            <a:r>
              <a:rPr lang="bg-BG" noProof="0" smtClean="0"/>
              <a:t>Трето ниво</a:t>
            </a:r>
          </a:p>
          <a:p>
            <a:pPr lvl="3"/>
            <a:r>
              <a:rPr lang="bg-BG" noProof="0" smtClean="0"/>
              <a:t>Четвърто ниво</a:t>
            </a:r>
          </a:p>
          <a:p>
            <a:pPr lvl="4"/>
            <a:r>
              <a:rPr lang="bg-BG" noProof="0" smtClean="0"/>
              <a:t>Пето ниво</a:t>
            </a: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33813" y="9409113"/>
            <a:ext cx="2933700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B996ACC-FCCF-44D4-901B-FF272D4FF3EF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946220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Контейнер за изображение на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Контейнер за бележ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bg-BG" altLang="en-US" smtClean="0"/>
          </a:p>
        </p:txBody>
      </p:sp>
      <p:sp>
        <p:nvSpPr>
          <p:cNvPr id="111620" name="Контейнер за номер н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FD085AB0-7687-41BB-8505-8F37262C630B}" type="slidenum">
              <a:rPr lang="bg-BG" altLang="en-US" smtClean="0"/>
              <a:pPr/>
              <a:t>11</a:t>
            </a:fld>
            <a:endParaRPr lang="bg-BG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Контейнер за изображение на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Контейнер за бележ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/>
          </a:p>
        </p:txBody>
      </p:sp>
      <p:sp>
        <p:nvSpPr>
          <p:cNvPr id="112644" name="Контейнер за номер н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5D2CD85-128E-4DA2-B24C-5F9F89EA901F}" type="slidenum">
              <a:rPr lang="bg-BG" altLang="bg-BG" smtClean="0"/>
              <a:pPr/>
              <a:t>18</a:t>
            </a:fld>
            <a:endParaRPr lang="bg-BG" altLang="bg-BG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AF807-6FF4-45A6-89D0-1BC7FD6ECFB9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65554739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F2833-1E66-46B7-B675-EA32DE5D9D28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571411007"/>
      </p:ext>
    </p:extLst>
  </p:cSld>
  <p:clrMapOvr>
    <a:masterClrMapping/>
  </p:clrMapOvr>
  <p:transition spd="slow">
    <p:wip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117928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1316766"/>
            <a:ext cx="6912768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2218994"/>
            <a:ext cx="6912768" cy="3994316"/>
          </a:xfrm>
          <a:prstGeom prst="rect">
            <a:avLst/>
          </a:prstGeom>
        </p:spPr>
        <p:txBody>
          <a:bodyPr lIns="396000"/>
          <a:lstStyle>
            <a:lvl1pPr marL="0" indent="0"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3915923"/>
      </p:ext>
    </p:extLst>
  </p:cSld>
  <p:clrMapOvr>
    <a:masterClrMapping/>
  </p:clrMapOvr>
  <p:transition spd="slow">
    <p:wip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Заглавен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9" name="Rectangle 177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004888" y="1824038"/>
            <a:ext cx="6821487" cy="1470025"/>
          </a:xfrm>
        </p:spPr>
        <p:txBody>
          <a:bodyPr/>
          <a:lstStyle>
            <a:lvl1pPr algn="ctr">
              <a:defRPr sz="4000">
                <a:solidFill>
                  <a:srgbClr val="013B41"/>
                </a:solidFill>
              </a:defRPr>
            </a:lvl1pPr>
          </a:lstStyle>
          <a:p>
            <a:pPr lvl="0"/>
            <a:r>
              <a:rPr lang="bg-BG" altLang="zh-CN" noProof="0" smtClean="0"/>
              <a:t>Редакт. стил загл. образец</a:t>
            </a:r>
            <a:endParaRPr lang="zh-CN" altLang="en-US" noProof="0" smtClean="0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453188"/>
            <a:ext cx="2133600" cy="152400"/>
          </a:xfrm>
          <a:extLst/>
        </p:spPr>
        <p:txBody>
          <a:bodyPr/>
          <a:lstStyle>
            <a:lvl1pPr algn="l">
              <a:defRPr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pitchFamily="34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6119813" y="6438900"/>
            <a:ext cx="2895600" cy="152400"/>
          </a:xfrm>
        </p:spPr>
        <p:txBody>
          <a:bodyPr/>
          <a:lstStyle>
            <a:lvl1pPr algn="ctr">
              <a:defRPr sz="1400" b="0">
                <a:solidFill>
                  <a:srgbClr val="5078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CN"/>
              <a:t>www.wondershare.com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84591728"/>
      </p:ext>
    </p:extLst>
  </p:cSld>
  <p:clrMapOvr>
    <a:masterClrMapping/>
  </p:clrMapOvr>
  <p:transition spd="slow">
    <p:wip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77A7E-2864-417D-8267-541475F72318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CAA70-4ECD-4F04-B693-3779C30F5C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7666094"/>
      </p:ext>
    </p:extLst>
  </p:cSld>
  <p:clrMapOvr>
    <a:masterClrMapping/>
  </p:clrMapOvr>
  <p:transition spd="slow">
    <p:wip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DD1E9-8B37-4858-BA07-2BF6EB4F16C5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A8A2C-DB29-4635-9F6E-F54C98632C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8450715"/>
      </p:ext>
    </p:extLst>
  </p:cSld>
  <p:clrMapOvr>
    <a:masterClrMapping/>
  </p:clrMapOvr>
  <p:transition spd="slow">
    <p:wip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19876-17A8-4218-8CF4-19DE62BE24FB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6CE06-6F71-4F13-9658-A184CD4AA4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8609608"/>
      </p:ext>
    </p:extLst>
  </p:cSld>
  <p:clrMapOvr>
    <a:masterClrMapping/>
  </p:clrMapOvr>
  <p:transition spd="slow">
    <p:wip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DE5C2-10E8-420A-BDE8-882BF5779B1B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BE951-C7A2-4D90-8B02-33F55A7E4A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7728107"/>
      </p:ext>
    </p:extLst>
  </p:cSld>
  <p:clrMapOvr>
    <a:masterClrMapping/>
  </p:clrMapOvr>
  <p:transition spd="slow">
    <p:wip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B2D8F-4F1D-4A80-96E1-91937B4AF836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B001D-5431-4DC0-B73E-47C64EC4A8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8922044"/>
      </p:ext>
    </p:extLst>
  </p:cSld>
  <p:clrMapOvr>
    <a:masterClrMapping/>
  </p:clrMapOvr>
  <p:transition spd="slow">
    <p:wip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31F9A-43A5-43C4-AA77-3FE2550AAA62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2DCA7-640F-4659-9D24-A3FE9ACA59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4467273"/>
      </p:ext>
    </p:extLst>
  </p:cSld>
  <p:clrMapOvr>
    <a:masterClrMapping/>
  </p:clrMapOvr>
  <p:transition spd="slow">
    <p:wip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0CE1D-9281-4A18-94BA-C97B228193F2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D8B0C-DCE8-4726-A7BC-6EAAA65DAA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5060688"/>
      </p:ext>
    </p:extLst>
  </p:cSld>
  <p:clrMapOvr>
    <a:masterClrMapping/>
  </p:clrMapOvr>
  <p:transition spd="slow">
    <p:wip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E3C4C-E1ED-43C5-ADA0-0F211F9D31DB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60ADF-949E-498E-8C71-A6CF124AE6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569406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6453F-8E25-4944-BD18-96AFCAF3856C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708998861"/>
      </p:ext>
    </p:extLst>
  </p:cSld>
  <p:clrMapOvr>
    <a:masterClrMapping/>
  </p:clrMapOvr>
  <p:transition spd="slow">
    <p:wip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BAC87-6336-4277-B710-B3E021C81491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FFC2B-A914-4989-B6A2-FAC575991F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5670697"/>
      </p:ext>
    </p:extLst>
  </p:cSld>
  <p:clrMapOvr>
    <a:masterClrMapping/>
  </p:clrMapOvr>
  <p:transition spd="slow">
    <p:wip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3A6A9-1936-4C2E-84E1-C67A1D83BB6B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A296D-3C90-44F4-B0C7-23183CBD05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2316015"/>
      </p:ext>
    </p:extLst>
  </p:cSld>
  <p:clrMapOvr>
    <a:masterClrMapping/>
  </p:clrMapOvr>
  <p:transition spd="slow">
    <p:wip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9D0D4-62C8-426B-ABF6-22C87D271A45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EC56F-50DE-462E-B5BB-A21AC06CD1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2621292"/>
      </p:ext>
    </p:extLst>
  </p:cSld>
  <p:clrMapOvr>
    <a:masterClrMapping/>
  </p:clrMapOvr>
  <p:transition spd="slow">
    <p:wip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715598"/>
      </p:ext>
    </p:extLst>
  </p:cSld>
  <p:clrMapOvr>
    <a:masterClrMapping/>
  </p:clrMapOvr>
  <p:transition spd="slow">
    <p:wip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117928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1316766"/>
            <a:ext cx="6912768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2218994"/>
            <a:ext cx="6912768" cy="3994316"/>
          </a:xfrm>
          <a:prstGeom prst="rect">
            <a:avLst/>
          </a:prstGeom>
        </p:spPr>
        <p:txBody>
          <a:bodyPr lIns="396000"/>
          <a:lstStyle>
            <a:lvl1pPr marL="0" indent="0"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6862243"/>
      </p:ext>
    </p:extLst>
  </p:cSld>
  <p:clrMapOvr>
    <a:masterClrMapping/>
  </p:clrMapOvr>
  <p:transition spd="slow">
    <p:wip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Заглавен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9" name="Rectangle 177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004888" y="1824038"/>
            <a:ext cx="6821487" cy="1470025"/>
          </a:xfrm>
        </p:spPr>
        <p:txBody>
          <a:bodyPr/>
          <a:lstStyle>
            <a:lvl1pPr algn="ctr">
              <a:defRPr sz="4000">
                <a:solidFill>
                  <a:srgbClr val="013B41"/>
                </a:solidFill>
              </a:defRPr>
            </a:lvl1pPr>
          </a:lstStyle>
          <a:p>
            <a:pPr lvl="0"/>
            <a:r>
              <a:rPr lang="bg-BG" altLang="zh-CN" noProof="0" smtClean="0"/>
              <a:t>Редакт. стил загл. образец</a:t>
            </a:r>
            <a:endParaRPr lang="zh-CN" altLang="en-US" noProof="0" smtClean="0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453188"/>
            <a:ext cx="2133600" cy="152400"/>
          </a:xfrm>
          <a:extLst/>
        </p:spPr>
        <p:txBody>
          <a:bodyPr/>
          <a:lstStyle>
            <a:lvl1pPr algn="l">
              <a:defRPr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pitchFamily="34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6119813" y="6438900"/>
            <a:ext cx="2895600" cy="152400"/>
          </a:xfrm>
        </p:spPr>
        <p:txBody>
          <a:bodyPr/>
          <a:lstStyle>
            <a:lvl1pPr algn="ctr">
              <a:defRPr sz="1400" b="0">
                <a:solidFill>
                  <a:srgbClr val="5078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CN"/>
              <a:t>www.wondershare.com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13061566"/>
      </p:ext>
    </p:extLst>
  </p:cSld>
  <p:clrMapOvr>
    <a:masterClrMapping/>
  </p:clrMapOvr>
  <p:transition spd="slow">
    <p:wip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73A10-8877-46C4-9BF8-B7F3240F01A1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DE32F-24F1-4E7D-B7B3-861E07C752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640042"/>
      </p:ext>
    </p:extLst>
  </p:cSld>
  <p:clrMapOvr>
    <a:masterClrMapping/>
  </p:clrMapOvr>
  <p:transition spd="slow">
    <p:wip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00736-544F-48BB-BB54-6588008E1BB9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06A71-5849-4541-BA1B-FD9F00F779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044093"/>
      </p:ext>
    </p:extLst>
  </p:cSld>
  <p:clrMapOvr>
    <a:masterClrMapping/>
  </p:clrMapOvr>
  <p:transition spd="slow">
    <p:wip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0C9E8-EEA7-47BE-BE53-E810E6E52F6A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06C74-5751-4032-8202-C69F610159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3374850"/>
      </p:ext>
    </p:extLst>
  </p:cSld>
  <p:clrMapOvr>
    <a:masterClrMapping/>
  </p:clrMapOvr>
  <p:transition spd="slow">
    <p:wip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952F0-5F6B-43CF-A51B-DEA54867EF4F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2BC8C-95CF-4465-880D-78B2BB7CF8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1647076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лавен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9"/>
          <p:cNvSpPr txBox="1">
            <a:spLocks noChangeArrowheads="1"/>
          </p:cNvSpPr>
          <p:nvPr/>
        </p:nvSpPr>
        <p:spPr bwMode="black">
          <a:xfrm>
            <a:off x="439738" y="5756275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n-US" altLang="ko-KR" sz="2400" b="1" smtClean="0">
                <a:solidFill>
                  <a:srgbClr val="FFFFFF"/>
                </a:solidFill>
                <a:latin typeface="Verdana" pitchFamily="34" charset="0"/>
                <a:ea typeface="Gulim" pitchFamily="34" charset="-127"/>
              </a:rPr>
              <a:t>LOGO</a:t>
            </a:r>
          </a:p>
        </p:txBody>
      </p:sp>
      <p:sp>
        <p:nvSpPr>
          <p:cNvPr id="13489" name="Rectangle 177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004888" y="1824038"/>
            <a:ext cx="6821487" cy="1470025"/>
          </a:xfrm>
        </p:spPr>
        <p:txBody>
          <a:bodyPr/>
          <a:lstStyle>
            <a:lvl1pPr algn="ctr">
              <a:defRPr sz="4000">
                <a:solidFill>
                  <a:srgbClr val="013B41"/>
                </a:solidFill>
              </a:defRPr>
            </a:lvl1pPr>
          </a:lstStyle>
          <a:p>
            <a:pPr lvl="0"/>
            <a:r>
              <a:rPr lang="bg-BG" altLang="zh-CN" noProof="0" smtClean="0"/>
              <a:t>Редакт. стил загл. образец</a:t>
            </a:r>
            <a:endParaRPr lang="zh-CN" altLang="en-US" noProof="0" smtClean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453188"/>
            <a:ext cx="2133600" cy="152400"/>
          </a:xfrm>
          <a:extLst/>
        </p:spPr>
        <p:txBody>
          <a:bodyPr/>
          <a:lstStyle>
            <a:lvl1pPr algn="l">
              <a:defRPr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pitchFamily="34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6119813" y="6438900"/>
            <a:ext cx="2895600" cy="152400"/>
          </a:xfrm>
        </p:spPr>
        <p:txBody>
          <a:bodyPr/>
          <a:lstStyle>
            <a:lvl1pPr algn="ctr">
              <a:defRPr sz="1400" b="0">
                <a:solidFill>
                  <a:srgbClr val="5078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CN"/>
              <a:t>www.wondershare.com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96121621"/>
      </p:ext>
    </p:extLst>
  </p:cSld>
  <p:clrMapOvr>
    <a:masterClrMapping/>
  </p:clrMapOvr>
  <p:transition spd="slow">
    <p:wip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2B7BA-C257-40CA-8CBC-5FD1E7234ACA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E6DD3-3291-4A46-A8AF-59139A99B4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264250"/>
      </p:ext>
    </p:extLst>
  </p:cSld>
  <p:clrMapOvr>
    <a:masterClrMapping/>
  </p:clrMapOvr>
  <p:transition spd="slow">
    <p:wip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591B4-5F37-49B1-8619-33F842764C29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5236C-4370-4CB6-AABB-D2CB6C85C9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5395286"/>
      </p:ext>
    </p:extLst>
  </p:cSld>
  <p:clrMapOvr>
    <a:masterClrMapping/>
  </p:clrMapOvr>
  <p:transition spd="slow">
    <p:wip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38959-27A6-416E-8DA5-7BD1DAB95739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BE522-CD89-409E-A8A2-58B419F41F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825327"/>
      </p:ext>
    </p:extLst>
  </p:cSld>
  <p:clrMapOvr>
    <a:masterClrMapping/>
  </p:clrMapOvr>
  <p:transition spd="slow">
    <p:wip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36B39-6DF9-4463-93E3-C7AE3B8DCE32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43E4B-746C-4CA6-AA87-78AB1CD969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0011009"/>
      </p:ext>
    </p:extLst>
  </p:cSld>
  <p:clrMapOvr>
    <a:masterClrMapping/>
  </p:clrMapOvr>
  <p:transition spd="slow">
    <p:wip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42D0E-66BA-4A82-A2F7-F549B696517C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4610B-7835-485D-8A56-6FF13E0F56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139185"/>
      </p:ext>
    </p:extLst>
  </p:cSld>
  <p:clrMapOvr>
    <a:masterClrMapping/>
  </p:clrMapOvr>
  <p:transition spd="slow">
    <p:wip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1140F-A6E2-4A43-81F1-17CFEF90B0F2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B854C-73BC-4BC0-AE3F-CAE67DA858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685531"/>
      </p:ext>
    </p:extLst>
  </p:cSld>
  <p:clrMapOvr>
    <a:masterClrMapping/>
  </p:clrMapOvr>
  <p:transition spd="slow">
    <p:wip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4CEED-A963-489B-91D1-EB74EC7B56C4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12AD0-97E5-4371-BF0F-7B865BCF53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3675125"/>
      </p:ext>
    </p:extLst>
  </p:cSld>
  <p:clrMapOvr>
    <a:masterClrMapping/>
  </p:clrMapOvr>
  <p:transition spd="slow">
    <p:wip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5584025"/>
      </p:ext>
    </p:extLst>
  </p:cSld>
  <p:clrMapOvr>
    <a:masterClrMapping/>
  </p:clrMapOvr>
  <p:transition spd="slow">
    <p:wip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117928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1316766"/>
            <a:ext cx="6912768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2218994"/>
            <a:ext cx="6912768" cy="3994316"/>
          </a:xfrm>
          <a:prstGeom prst="rect">
            <a:avLst/>
          </a:prstGeom>
        </p:spPr>
        <p:txBody>
          <a:bodyPr lIns="396000"/>
          <a:lstStyle>
            <a:lvl1pPr marL="0" indent="0"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8441310"/>
      </p:ext>
    </p:extLst>
  </p:cSld>
  <p:clrMapOvr>
    <a:masterClrMapping/>
  </p:clrMapOvr>
  <p:transition spd="slow">
    <p:wip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Заглавен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9" name="Rectangle 177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004888" y="1824038"/>
            <a:ext cx="6821487" cy="1470025"/>
          </a:xfrm>
        </p:spPr>
        <p:txBody>
          <a:bodyPr/>
          <a:lstStyle>
            <a:lvl1pPr algn="ctr">
              <a:defRPr sz="4000">
                <a:solidFill>
                  <a:srgbClr val="013B41"/>
                </a:solidFill>
              </a:defRPr>
            </a:lvl1pPr>
          </a:lstStyle>
          <a:p>
            <a:pPr lvl="0"/>
            <a:r>
              <a:rPr lang="bg-BG" altLang="zh-CN" noProof="0" smtClean="0"/>
              <a:t>Редакт. стил загл. образец</a:t>
            </a:r>
            <a:endParaRPr lang="zh-CN" altLang="en-US" noProof="0" smtClean="0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453188"/>
            <a:ext cx="2133600" cy="152400"/>
          </a:xfrm>
          <a:extLst/>
        </p:spPr>
        <p:txBody>
          <a:bodyPr/>
          <a:lstStyle>
            <a:lvl1pPr algn="l">
              <a:defRPr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pitchFamily="34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6119813" y="6438900"/>
            <a:ext cx="2895600" cy="152400"/>
          </a:xfrm>
        </p:spPr>
        <p:txBody>
          <a:bodyPr/>
          <a:lstStyle>
            <a:lvl1pPr algn="ctr">
              <a:defRPr sz="1400" b="0">
                <a:solidFill>
                  <a:srgbClr val="5078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CN"/>
              <a:t>www.wondershare.com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29425364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7901717"/>
      </p:ext>
    </p:extLst>
  </p:cSld>
  <p:clrMapOvr>
    <a:masterClrMapping/>
  </p:clrMapOvr>
  <p:transition spd="slow">
    <p:wip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7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12"/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9"/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EC34C-807E-4E81-A443-121DBEEF0805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 smtClean="0">
                <a:solidFill>
                  <a:srgbClr val="9A3D01"/>
                </a:solidFill>
              </a:defRPr>
            </a:lvl1pPr>
          </a:lstStyle>
          <a:p>
            <a:pPr>
              <a:defRPr/>
            </a:pPr>
            <a:fld id="{E4B151DA-CF5D-494A-BD73-722CD46BB1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8917501"/>
      </p:ext>
    </p:extLst>
  </p:cSld>
  <p:clrMapOvr>
    <a:masterClrMapping/>
  </p:clrMapOvr>
  <p:transition spd="slow" advTm="1208000">
    <p:pull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E50B6-B37E-4EC2-8DFE-EF6EE37E850F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92AA1-A2A4-4059-A1C8-038C6C027B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0532021"/>
      </p:ext>
    </p:extLst>
  </p:cSld>
  <p:clrMapOvr>
    <a:masterClrMapping/>
  </p:clrMapOvr>
  <p:transition spd="slow" advTm="1208000">
    <p:pull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7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15"/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29DAA-005A-4FCB-A7B1-EEC30C95A001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6B1E2F-3744-4844-B717-33AF3285DC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0570690"/>
      </p:ext>
    </p:extLst>
  </p:cSld>
  <p:clrMapOvr>
    <a:masterClrMapping/>
  </p:clrMapOvr>
  <p:transition spd="slow" advTm="1208000">
    <p:pull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46D72-15F0-4773-9230-4EB66AB5DDB6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D1F1E-4D8A-4563-9413-7D036CFFFC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9425770"/>
      </p:ext>
    </p:extLst>
  </p:cSld>
  <p:clrMapOvr>
    <a:masterClrMapping/>
  </p:clrMapOvr>
  <p:transition spd="slow" advTm="1208000">
    <p:pull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BABD9-6D76-48FE-919C-EAAAB74441E8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5458B-519C-41D7-9EFD-EA07065101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8614971"/>
      </p:ext>
    </p:extLst>
  </p:cSld>
  <p:clrMapOvr>
    <a:masterClrMapping/>
  </p:clrMapOvr>
  <p:transition spd="slow" advTm="1208000">
    <p:pull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A64D5-B5F5-4FFC-9A25-B94C8BB343D0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4E4BB-1051-4959-899A-2063AED67A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388284"/>
      </p:ext>
    </p:extLst>
  </p:cSld>
  <p:clrMapOvr>
    <a:masterClrMapping/>
  </p:clrMapOvr>
  <p:transition spd="slow" advTm="1208000">
    <p:pull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" name="Rounded Rectangle 10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2E244-4A96-4317-AC1B-96547437B3A5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7C3BD4-36A3-487F-BA3A-7D153B1109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0651208"/>
      </p:ext>
    </p:extLst>
  </p:cSld>
  <p:clrMapOvr>
    <a:masterClrMapping/>
  </p:clrMapOvr>
  <p:transition spd="slow" advTm="1208000">
    <p:pull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9"/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EC0B8-BFC7-4CD0-9E6F-AB40FFD6E509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5A2E67-5F99-4CBD-AADB-6E25B22C6E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313404"/>
      </p:ext>
    </p:extLst>
  </p:cSld>
  <p:clrMapOvr>
    <a:masterClrMapping/>
  </p:clrMapOvr>
  <p:transition spd="slow" advTm="1208000">
    <p:pull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8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11"/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12"/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bg-BG" noProof="0" smtClean="0"/>
              <a:t>Щракнете върху иконата, за да добавите картина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B2DC9-C9CA-4169-AC36-24BC110DCEBA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5A40F9-BBFE-4C24-9E6B-9DF9D6E512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828780"/>
      </p:ext>
    </p:extLst>
  </p:cSld>
  <p:clrMapOvr>
    <a:masterClrMapping/>
  </p:clrMapOvr>
  <p:transition spd="slow" advTm="1208000">
    <p:pull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FBB34-CC2F-4708-B861-93EEB7E4C926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16251-A3F3-40B0-9435-6EE0A5406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8725918"/>
      </p:ext>
    </p:extLst>
  </p:cSld>
  <p:clrMapOvr>
    <a:masterClrMapping/>
  </p:clrMapOvr>
  <p:transition spd="slow" advTm="1208000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117928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1316766"/>
            <a:ext cx="6912768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2218994"/>
            <a:ext cx="6912768" cy="3994316"/>
          </a:xfrm>
          <a:prstGeom prst="rect">
            <a:avLst/>
          </a:prstGeom>
        </p:spPr>
        <p:txBody>
          <a:bodyPr lIns="396000"/>
          <a:lstStyle>
            <a:lvl1pPr marL="0" indent="0"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3723259"/>
      </p:ext>
    </p:extLst>
  </p:cSld>
  <p:clrMapOvr>
    <a:masterClrMapping/>
  </p:clrMapOvr>
  <p:transition spd="slow">
    <p:wip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DB511-BFB5-4FA7-BD35-80F90A41C21D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726A00-C5B9-49F0-BAAA-11BED9EFDA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720890"/>
      </p:ext>
    </p:extLst>
  </p:cSld>
  <p:clrMapOvr>
    <a:masterClrMapping/>
  </p:clrMapOvr>
  <p:transition spd="slow" advTm="1208000">
    <p:pull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6629400" cy="868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47801"/>
            <a:ext cx="8229600" cy="4949825"/>
          </a:xfrm>
        </p:spPr>
        <p:txBody>
          <a:bodyPr rtlCol="0">
            <a:normAutofit/>
          </a:bodyPr>
          <a:lstStyle/>
          <a:p>
            <a:pPr lvl="0"/>
            <a:endParaRPr lang="bg-BG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F7095-D463-403E-AA14-149E3E239125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DEADB-A4B5-4788-844F-AF1721C5C4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8788815"/>
      </p:ext>
    </p:extLst>
  </p:cSld>
  <p:clrMapOvr>
    <a:masterClrMapping/>
  </p:clrMapOvr>
  <p:transition spd="slow" advTm="1208000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7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12"/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9"/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D9CFE-6C92-4795-B9CB-916A19D24449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>
                <a:solidFill>
                  <a:srgbClr val="9A3D01"/>
                </a:solidFill>
              </a:defRPr>
            </a:lvl1pPr>
          </a:lstStyle>
          <a:p>
            <a:pPr>
              <a:defRPr/>
            </a:pPr>
            <a:fld id="{46C31931-CB7B-471D-BCCE-BDAC73CDFD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85878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2E0E0-FCEF-4EBA-8DED-272BCC0041B8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6D1BD-DE05-454E-ABCE-AA1702D1B6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6647269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7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15"/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F654A-1EBA-4816-9DB2-CC5B582D08F4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75970-9F3E-443C-BE7C-6CCC91F5E2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8674227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356A5-6222-4F7D-AA22-EC636DD31FC3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069E9-5755-4B5E-8BFA-FA4B5647D8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591497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AAA0E-C233-4DD9-BE48-474B633CF816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19EBD-7A0A-45D6-9C33-3A0149AA44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673444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F093C-6CC7-48F5-B0AF-9D88516FEF99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127643168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F0EAB-CA16-4423-9E5C-912FDD3B08E0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3C32A-3B4A-45AB-8A6B-60FA594636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1574387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" name="Rounded Rectangle 10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53AD4-0802-4E1D-9FA3-5E4B2358CDED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DA44B-B2EB-4725-B530-3E2622B951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3467005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9"/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D7D92-3377-4D20-9AAA-48149B1F77F6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22FE0-07E1-427C-B613-7FB16A69E9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5292946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8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11"/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12"/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bg-BG" noProof="0" smtClean="0"/>
              <a:t>Щракнете върху иконата, за да добавите картина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D2F09-8851-4F64-9FD1-72B430DC7CA0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7707F-639F-42DC-8EB6-0720F7F716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95617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6349D-E519-4DD9-802C-9B71C625A292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C7225-D260-4142-865E-03C44BF6BB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7395851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A479F-EFD3-4660-B928-3C4C85D25044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CE550-B175-431A-801E-70CB8308D3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0654727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6629400" cy="868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47801"/>
            <a:ext cx="8229600" cy="4949825"/>
          </a:xfrm>
        </p:spPr>
        <p:txBody>
          <a:bodyPr rtlCol="0">
            <a:normAutofit/>
          </a:bodyPr>
          <a:lstStyle/>
          <a:p>
            <a:pPr lvl="0"/>
            <a:endParaRPr lang="bg-BG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CD3B8-8B79-4B96-8672-065974EB40C0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837A8-09B9-49FE-B506-05A2C67A75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3925740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74DED-888D-4607-AC14-7E060C4C38C8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1E8D2-A913-4724-9BA0-621BBBC01C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7342513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0F701-4C6E-4CE0-8F11-4F2A5A62168D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46D05-559E-40B5-A092-3619BE8C09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283553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6E831-C1D6-4B75-8B83-A0D9C7AE979D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DFB6D-93F3-401F-A6D0-326B705960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606038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C34BA-2D78-433B-B14D-115B18FBFF5D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023622355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15CB9-411D-4FF3-8592-FBDD6F61DC23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C168C-34ED-4847-95E9-8C9BF08742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874952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63606-2E1A-4EEF-B140-E9AEC1EC5E5D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3C860-2C61-4892-90A1-FD6826AFF4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9491236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335F9-3D06-473A-A516-E22A16D0CBAF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4A85-6DA1-4E75-AB36-253F095D0A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474611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C1B86-7A97-46B4-926E-80E43FCFDE60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B1E49-5FCB-4518-BDE0-AE7A3CA31C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2076145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3851A-E9AA-41DD-81B0-2CCA65697D0E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4E3FC-E0F6-4761-A375-E1A1E1996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7416891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5B96B-1E65-4C29-A3D0-D91DB4B8398C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4CA38-1A69-4C04-9760-7B1A43B7CB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9355143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3D845-3815-4DB3-BC33-4F7F85EBE589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3F3AA-BD4F-4075-8D93-B5ED710EFD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4907923"/>
      </p:ext>
    </p:extLst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B5492-A66B-4D12-9DDF-5A89E4F86767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3D67F-E83D-4F5C-BAF8-5302839C6B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2273655"/>
      </p:ext>
    </p:extLst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117928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1316766"/>
            <a:ext cx="6912768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2218994"/>
            <a:ext cx="6912768" cy="3994316"/>
          </a:xfrm>
          <a:prstGeom prst="rect">
            <a:avLst/>
          </a:prstGeom>
        </p:spPr>
        <p:txBody>
          <a:bodyPr lIns="396000"/>
          <a:lstStyle>
            <a:lvl1pPr marL="0" indent="0"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2201839"/>
      </p:ext>
    </p:extLst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лавен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9"/>
          <p:cNvSpPr txBox="1">
            <a:spLocks noChangeArrowheads="1"/>
          </p:cNvSpPr>
          <p:nvPr/>
        </p:nvSpPr>
        <p:spPr bwMode="black">
          <a:xfrm>
            <a:off x="439738" y="5756275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n-US" altLang="ko-KR" sz="2400" b="1" smtClean="0">
                <a:solidFill>
                  <a:srgbClr val="FFFFFF"/>
                </a:solidFill>
                <a:latin typeface="Verdana" pitchFamily="34" charset="0"/>
                <a:ea typeface="Gulim" pitchFamily="34" charset="-127"/>
              </a:rPr>
              <a:t>LOGO</a:t>
            </a:r>
          </a:p>
        </p:txBody>
      </p:sp>
      <p:sp>
        <p:nvSpPr>
          <p:cNvPr id="13489" name="Rectangle 177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004888" y="1824038"/>
            <a:ext cx="6821487" cy="1470025"/>
          </a:xfrm>
        </p:spPr>
        <p:txBody>
          <a:bodyPr/>
          <a:lstStyle>
            <a:lvl1pPr algn="ctr">
              <a:defRPr sz="4000">
                <a:solidFill>
                  <a:srgbClr val="013B41"/>
                </a:solidFill>
              </a:defRPr>
            </a:lvl1pPr>
          </a:lstStyle>
          <a:p>
            <a:pPr lvl="0"/>
            <a:r>
              <a:rPr lang="bg-BG" altLang="zh-CN" noProof="0" smtClean="0"/>
              <a:t>Редакт. стил загл. образец</a:t>
            </a:r>
            <a:endParaRPr lang="zh-CN" altLang="en-US" noProof="0" smtClean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453188"/>
            <a:ext cx="2133600" cy="152400"/>
          </a:xfrm>
          <a:extLst/>
        </p:spPr>
        <p:txBody>
          <a:bodyPr/>
          <a:lstStyle>
            <a:lvl1pPr algn="l">
              <a:defRPr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pitchFamily="34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6119813" y="6438900"/>
            <a:ext cx="2895600" cy="152400"/>
          </a:xfrm>
        </p:spPr>
        <p:txBody>
          <a:bodyPr/>
          <a:lstStyle>
            <a:lvl1pPr algn="ctr">
              <a:defRPr sz="1400" b="0">
                <a:solidFill>
                  <a:srgbClr val="5078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CN"/>
              <a:t>www.wondershare.com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7109563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6C902-2DA8-4B06-A0AB-74ECE392F371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978866626"/>
      </p:ext>
    </p:extLst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CFBB1-7400-43B9-BECB-5FF2BDCB9365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773E6-EF94-4247-8C91-B2C4A28E20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4894009"/>
      </p:ext>
    </p:extLst>
  </p:cSld>
  <p:clrMapOvr>
    <a:masterClrMapping/>
  </p:clrMapOvr>
  <p:transition spd="slow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58D96-E8E2-4680-99C2-2D3252C163DD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A87A7-1A15-45A4-8AD7-5437930A52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4654692"/>
      </p:ext>
    </p:extLst>
  </p:cSld>
  <p:clrMapOvr>
    <a:masterClrMapping/>
  </p:clrMapOvr>
  <p:transition spd="slow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09E10-4DD5-47F2-8B20-30E95A8D237A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83399-DC52-4979-8148-04173C89AA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5596715"/>
      </p:ext>
    </p:extLst>
  </p:cSld>
  <p:clrMapOvr>
    <a:masterClrMapping/>
  </p:clrMapOvr>
  <p:transition spd="slow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410F7-51B7-47E6-8F5A-360D1E2A6C8A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85935-225C-4C9E-BF9B-F7BD536959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400314"/>
      </p:ext>
    </p:extLst>
  </p:cSld>
  <p:clrMapOvr>
    <a:masterClrMapping/>
  </p:clrMapOvr>
  <p:transition spd="slow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FA5C0-AADD-49EE-92FA-FDF91F63D4F8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F9768-96DA-4082-8122-C5CD6BC2B9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2440578"/>
      </p:ext>
    </p:extLst>
  </p:cSld>
  <p:clrMapOvr>
    <a:masterClrMapping/>
  </p:clrMapOvr>
  <p:transition spd="slow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4E90E-8B37-4F7D-AB63-F257D7636C42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A88CA-DFDC-4EA6-8561-2D7924C264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9995204"/>
      </p:ext>
    </p:extLst>
  </p:cSld>
  <p:clrMapOvr>
    <a:masterClrMapping/>
  </p:clrMapOvr>
  <p:transition spd="slow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CF11A-5B37-404F-BEF1-ADF79BA032E4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14E1D-357C-487C-B8FC-11B7C0A46F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4035065"/>
      </p:ext>
    </p:extLst>
  </p:cSld>
  <p:clrMapOvr>
    <a:masterClrMapping/>
  </p:clrMapOvr>
  <p:transition spd="slow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636FE-1435-4E75-BB9E-F8E3591460E7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74753-5F04-4243-A375-C196579C00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4978205"/>
      </p:ext>
    </p:extLst>
  </p:cSld>
  <p:clrMapOvr>
    <a:masterClrMapping/>
  </p:clrMapOvr>
  <p:transition spd="slow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19FB6-A6A2-43AD-A1C2-B15BEA50620C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997A0-11AF-4E3B-8836-ED3A698728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2758717"/>
      </p:ext>
    </p:extLst>
  </p:cSld>
  <p:clrMapOvr>
    <a:masterClrMapping/>
  </p:clrMapOvr>
  <p:transition spd="slow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1A7EC-B5FB-4ECE-8760-266232390BF8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84649-9FDF-4BCD-B641-96F25CC61F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374237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6769A-BDE5-4CC4-AE0D-DF2E410A9AE1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186031336"/>
      </p:ext>
    </p:extLst>
  </p:cSld>
  <p:clrMapOvr>
    <a:masterClrMapping/>
  </p:clrMapOvr>
  <p:transition spd="slow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6FFE2-9845-458B-A382-5FBDDCF0F37C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53AD7-F585-499F-BEA4-B007284C89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0480837"/>
      </p:ext>
    </p:extLst>
  </p:cSld>
  <p:clrMapOvr>
    <a:masterClrMapping/>
  </p:clrMapOvr>
  <p:transition spd="slow"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Заглавен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9" name="Rectangle 177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004888" y="1824038"/>
            <a:ext cx="6821487" cy="1470025"/>
          </a:xfrm>
        </p:spPr>
        <p:txBody>
          <a:bodyPr/>
          <a:lstStyle>
            <a:lvl1pPr algn="ctr">
              <a:defRPr sz="4000">
                <a:solidFill>
                  <a:srgbClr val="013B41"/>
                </a:solidFill>
              </a:defRPr>
            </a:lvl1pPr>
          </a:lstStyle>
          <a:p>
            <a:pPr lvl="0"/>
            <a:r>
              <a:rPr lang="bg-BG" altLang="zh-CN" noProof="0" smtClean="0"/>
              <a:t>Редакт. стил загл. образец</a:t>
            </a:r>
            <a:endParaRPr lang="zh-CN" altLang="en-US" noProof="0" smtClean="0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453188"/>
            <a:ext cx="2133600" cy="152400"/>
          </a:xfrm>
          <a:extLst/>
        </p:spPr>
        <p:txBody>
          <a:bodyPr/>
          <a:lstStyle>
            <a:lvl1pPr algn="l">
              <a:defRPr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pitchFamily="34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6119813" y="6438900"/>
            <a:ext cx="2895600" cy="152400"/>
          </a:xfrm>
        </p:spPr>
        <p:txBody>
          <a:bodyPr/>
          <a:lstStyle>
            <a:lvl1pPr algn="ctr">
              <a:defRPr sz="1400" b="0">
                <a:solidFill>
                  <a:srgbClr val="5078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CN"/>
              <a:t>www.wondershare.com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43396971"/>
      </p:ext>
    </p:extLst>
  </p:cSld>
  <p:clrMapOvr>
    <a:masterClrMapping/>
  </p:clrMapOvr>
  <p:transition spd="slow">
    <p:wip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D4ACC-3664-46FD-BF17-099B09E84882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60828-24AE-49C1-9A34-04B5F53188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2960770"/>
      </p:ext>
    </p:extLst>
  </p:cSld>
  <p:clrMapOvr>
    <a:masterClrMapping/>
  </p:clrMapOvr>
  <p:transition spd="slow">
    <p:wip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A5797-3458-44E1-A754-A1AD16B02438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885EC-D65D-40EF-AB37-28C6C6992C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7224762"/>
      </p:ext>
    </p:extLst>
  </p:cSld>
  <p:clrMapOvr>
    <a:masterClrMapping/>
  </p:clrMapOvr>
  <p:transition spd="slow">
    <p:wip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27336-428C-4DF9-898F-6B7AC9F1BCB2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A674B-5D12-42E5-A40E-942D9ACC3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043787"/>
      </p:ext>
    </p:extLst>
  </p:cSld>
  <p:clrMapOvr>
    <a:masterClrMapping/>
  </p:clrMapOvr>
  <p:transition spd="slow">
    <p:wip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16E8C-969D-4601-BFC9-965BC8FC34CD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789F0-A522-4995-B38B-6475B91D40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5125462"/>
      </p:ext>
    </p:extLst>
  </p:cSld>
  <p:clrMapOvr>
    <a:masterClrMapping/>
  </p:clrMapOvr>
  <p:transition spd="slow">
    <p:wip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E7166-BE21-441A-92B8-73E79608EA4B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92262-4BF3-4BE0-B815-D6583C2436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0102978"/>
      </p:ext>
    </p:extLst>
  </p:cSld>
  <p:clrMapOvr>
    <a:masterClrMapping/>
  </p:clrMapOvr>
  <p:transition spd="slow">
    <p:wip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2EE8B-B86E-4606-A693-6DFE8B558E61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4234C-6F1A-467F-B5D3-A88FDD2CC7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7373747"/>
      </p:ext>
    </p:extLst>
  </p:cSld>
  <p:clrMapOvr>
    <a:masterClrMapping/>
  </p:clrMapOvr>
  <p:transition spd="slow">
    <p:wip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8E70F-B2E6-4D5E-8389-B374C2CE9386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E6519-0353-465E-ADE5-21F8F8BCBB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1211866"/>
      </p:ext>
    </p:extLst>
  </p:cSld>
  <p:clrMapOvr>
    <a:masterClrMapping/>
  </p:clrMapOvr>
  <p:transition spd="slow">
    <p:wip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B57DD-5435-423B-BC59-20EB5CEE09D9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3D1C8-4A0B-4999-BA35-25469F281D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115571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53F76-6F50-4125-8CF7-49637499C525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165885177"/>
      </p:ext>
    </p:extLst>
  </p:cSld>
  <p:clrMapOvr>
    <a:masterClrMapping/>
  </p:clrMapOvr>
  <p:transition spd="slow">
    <p:wip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9A28E-BBB0-4D22-818A-169771598823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D70B8-B6F7-4C14-940D-02C1F3DA09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0362352"/>
      </p:ext>
    </p:extLst>
  </p:cSld>
  <p:clrMapOvr>
    <a:masterClrMapping/>
  </p:clrMapOvr>
  <p:transition spd="slow">
    <p:wip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35A8C-051E-4C9A-A40E-6DF0F06AE373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68F65-3314-4E38-825D-33EC4495AF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4920807"/>
      </p:ext>
    </p:extLst>
  </p:cSld>
  <p:clrMapOvr>
    <a:masterClrMapping/>
  </p:clrMapOvr>
  <p:transition spd="slow">
    <p:wip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B8520-B0F2-476C-A58E-376CD65A743A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0D40C-45B3-4CF6-8679-C4E6DDAFD0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481732"/>
      </p:ext>
    </p:extLst>
  </p:cSld>
  <p:clrMapOvr>
    <a:masterClrMapping/>
  </p:clrMapOvr>
  <p:transition spd="slow">
    <p:wip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Заглавен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9" name="Rectangle 177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004888" y="1824038"/>
            <a:ext cx="6821487" cy="1470025"/>
          </a:xfrm>
        </p:spPr>
        <p:txBody>
          <a:bodyPr/>
          <a:lstStyle>
            <a:lvl1pPr algn="ctr">
              <a:defRPr sz="4000">
                <a:solidFill>
                  <a:srgbClr val="013B41"/>
                </a:solidFill>
              </a:defRPr>
            </a:lvl1pPr>
          </a:lstStyle>
          <a:p>
            <a:pPr lvl="0"/>
            <a:r>
              <a:rPr lang="bg-BG" altLang="zh-CN" noProof="0" smtClean="0"/>
              <a:t>Редакт. стил загл. образец</a:t>
            </a:r>
            <a:endParaRPr lang="zh-CN" altLang="en-US" noProof="0" smtClean="0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453188"/>
            <a:ext cx="2133600" cy="152400"/>
          </a:xfrm>
          <a:extLst/>
        </p:spPr>
        <p:txBody>
          <a:bodyPr/>
          <a:lstStyle>
            <a:lvl1pPr algn="l">
              <a:defRPr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pitchFamily="34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6119813" y="6438900"/>
            <a:ext cx="2895600" cy="152400"/>
          </a:xfrm>
        </p:spPr>
        <p:txBody>
          <a:bodyPr/>
          <a:lstStyle>
            <a:lvl1pPr algn="ctr">
              <a:defRPr sz="1400" b="0">
                <a:solidFill>
                  <a:srgbClr val="5078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CN"/>
              <a:t>www.wondershare.com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73546487"/>
      </p:ext>
    </p:extLst>
  </p:cSld>
  <p:clrMapOvr>
    <a:masterClrMapping/>
  </p:clrMapOvr>
  <p:transition spd="slow">
    <p:wip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A5C34-E08B-40A0-8012-C14F7870FBF6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DE488-82F9-4319-8063-33D05F7A99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7737890"/>
      </p:ext>
    </p:extLst>
  </p:cSld>
  <p:clrMapOvr>
    <a:masterClrMapping/>
  </p:clrMapOvr>
  <p:transition spd="slow">
    <p:wip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C0353-2B3E-4CDB-8C02-53C90610E25E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AE08C-F0EC-4A23-973E-C8D8F628D9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0557759"/>
      </p:ext>
    </p:extLst>
  </p:cSld>
  <p:clrMapOvr>
    <a:masterClrMapping/>
  </p:clrMapOvr>
  <p:transition spd="slow">
    <p:wip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0DA33-689D-46C6-8878-BBE076E7EE41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97891-909B-46C3-9C61-C907F071A8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7681337"/>
      </p:ext>
    </p:extLst>
  </p:cSld>
  <p:clrMapOvr>
    <a:masterClrMapping/>
  </p:clrMapOvr>
  <p:transition spd="slow">
    <p:wip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AE280-83C0-4D34-9302-D802208C5196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E308A-1671-478B-A2DB-3354E6CE6B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2401890"/>
      </p:ext>
    </p:extLst>
  </p:cSld>
  <p:clrMapOvr>
    <a:masterClrMapping/>
  </p:clrMapOvr>
  <p:transition spd="slow">
    <p:wip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87FAD-0943-4FC4-AD84-A021A00765E3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82F6F-56CC-4128-8CAC-50BC4188B7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6052698"/>
      </p:ext>
    </p:extLst>
  </p:cSld>
  <p:clrMapOvr>
    <a:masterClrMapping/>
  </p:clrMapOvr>
  <p:transition spd="slow">
    <p:wip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3E6F7-C692-4ED1-8A77-74ECEFCAF166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14DD4-E2CB-4BE6-A632-090E43060A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087714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CA801-18F5-49E4-81DC-5B0728F45155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151137465"/>
      </p:ext>
    </p:extLst>
  </p:cSld>
  <p:clrMapOvr>
    <a:masterClrMapping/>
  </p:clrMapOvr>
  <p:transition spd="slow">
    <p:wip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7EA5A-2E93-4E45-B96B-04BC92F46A95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E2D02-9490-4662-99ED-060BAFB5EA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3183342"/>
      </p:ext>
    </p:extLst>
  </p:cSld>
  <p:clrMapOvr>
    <a:masterClrMapping/>
  </p:clrMapOvr>
  <p:transition spd="slow">
    <p:wip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E5C84-4602-4ACD-9D1A-033B6E205324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35E13-AC71-4C90-9DF0-EEB7B06BC9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8341038"/>
      </p:ext>
    </p:extLst>
  </p:cSld>
  <p:clrMapOvr>
    <a:masterClrMapping/>
  </p:clrMapOvr>
  <p:transition spd="slow">
    <p:wip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C860A-2F92-45D2-AF8C-36F1F119CF30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F0FCC-F37C-46EC-8249-FF681DDCDA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6418781"/>
      </p:ext>
    </p:extLst>
  </p:cSld>
  <p:clrMapOvr>
    <a:masterClrMapping/>
  </p:clrMapOvr>
  <p:transition spd="slow">
    <p:wip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91425-B4C3-4736-AB00-08631BEB3B02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D8017-91CD-487A-B738-62F890001F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7302159"/>
      </p:ext>
    </p:extLst>
  </p:cSld>
  <p:clrMapOvr>
    <a:masterClrMapping/>
  </p:clrMapOvr>
  <p:transition spd="slow">
    <p:wip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429AE-D344-40D8-9D46-C43267D690D5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6FF86-9F81-44AE-B8AB-40EB007EE0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3216166"/>
      </p:ext>
    </p:extLst>
  </p:cSld>
  <p:clrMapOvr>
    <a:masterClrMapping/>
  </p:clrMapOvr>
  <p:transition spd="slow">
    <p:wip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Заглавен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9" name="Rectangle 177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004888" y="1824038"/>
            <a:ext cx="6821487" cy="1470025"/>
          </a:xfrm>
        </p:spPr>
        <p:txBody>
          <a:bodyPr/>
          <a:lstStyle>
            <a:lvl1pPr algn="ctr">
              <a:defRPr sz="4000">
                <a:solidFill>
                  <a:srgbClr val="013B41"/>
                </a:solidFill>
              </a:defRPr>
            </a:lvl1pPr>
          </a:lstStyle>
          <a:p>
            <a:pPr lvl="0"/>
            <a:r>
              <a:rPr lang="bg-BG" altLang="zh-CN" noProof="0" smtClean="0"/>
              <a:t>Редакт. стил загл. образец</a:t>
            </a:r>
            <a:endParaRPr lang="zh-CN" altLang="en-US" noProof="0" smtClean="0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453188"/>
            <a:ext cx="2133600" cy="152400"/>
          </a:xfrm>
          <a:extLst/>
        </p:spPr>
        <p:txBody>
          <a:bodyPr/>
          <a:lstStyle>
            <a:lvl1pPr algn="l">
              <a:defRPr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pitchFamily="34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6119813" y="6438900"/>
            <a:ext cx="2895600" cy="152400"/>
          </a:xfrm>
        </p:spPr>
        <p:txBody>
          <a:bodyPr/>
          <a:lstStyle>
            <a:lvl1pPr algn="ctr">
              <a:defRPr sz="1400" b="0">
                <a:solidFill>
                  <a:srgbClr val="5078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CN"/>
              <a:t>www.wondershare.com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39580353"/>
      </p:ext>
    </p:extLst>
  </p:cSld>
  <p:clrMapOvr>
    <a:masterClrMapping/>
  </p:clrMapOvr>
  <p:transition spd="slow">
    <p:wip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F58E4-1E15-4947-B730-166333038A25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6D086-B99B-414C-850B-52F563E5DA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6440603"/>
      </p:ext>
    </p:extLst>
  </p:cSld>
  <p:clrMapOvr>
    <a:masterClrMapping/>
  </p:clrMapOvr>
  <p:transition spd="slow">
    <p:wip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75369-075B-4EA8-99A0-1B7130BEFEF2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F3BA8-8C61-4F80-9EF9-B7CC5F5A29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7060669"/>
      </p:ext>
    </p:extLst>
  </p:cSld>
  <p:clrMapOvr>
    <a:masterClrMapping/>
  </p:clrMapOvr>
  <p:transition spd="slow">
    <p:wip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83CD6-E108-4741-A555-0F752CC03531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804D6-22AC-4BDC-93BF-59A20381A0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2057176"/>
      </p:ext>
    </p:extLst>
  </p:cSld>
  <p:clrMapOvr>
    <a:masterClrMapping/>
  </p:clrMapOvr>
  <p:transition spd="slow">
    <p:wip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5AEB7-8DFD-4497-BA2A-4ED77F805ED2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244EB-64E8-4D29-B804-BA3290832F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929812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91735-9E1E-4B53-8989-56EFA67FBEAC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490356595"/>
      </p:ext>
    </p:extLst>
  </p:cSld>
  <p:clrMapOvr>
    <a:masterClrMapping/>
  </p:clrMapOvr>
  <p:transition spd="slow">
    <p:wip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6A59F-61FD-477F-BC67-7889C4C524FB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52810-BD9F-44EF-A253-A2F964E85C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6878459"/>
      </p:ext>
    </p:extLst>
  </p:cSld>
  <p:clrMapOvr>
    <a:masterClrMapping/>
  </p:clrMapOvr>
  <p:transition spd="slow">
    <p:wip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F138A-BBB0-4CC6-9402-C0A211F8F723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28C25-0989-4FB2-A595-D0498FEDA4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0844992"/>
      </p:ext>
    </p:extLst>
  </p:cSld>
  <p:clrMapOvr>
    <a:masterClrMapping/>
  </p:clrMapOvr>
  <p:transition spd="slow">
    <p:wip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27F11-747F-4054-9BA0-62AB02BE528B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D5C8A-10AD-466B-9F5D-BEE3FC66F4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7236592"/>
      </p:ext>
    </p:extLst>
  </p:cSld>
  <p:clrMapOvr>
    <a:masterClrMapping/>
  </p:clrMapOvr>
  <p:transition spd="slow">
    <p:wip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9D834-01E4-4963-9C30-4FAE022F98A5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CF9E0-6AE5-4C28-8CE6-63E0132886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5897194"/>
      </p:ext>
    </p:extLst>
  </p:cSld>
  <p:clrMapOvr>
    <a:masterClrMapping/>
  </p:clrMapOvr>
  <p:transition spd="slow">
    <p:wip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0262A-26A0-4E86-BB1F-286F0722EC51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04AE6-5068-4F1B-9997-584662D3E1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6538749"/>
      </p:ext>
    </p:extLst>
  </p:cSld>
  <p:clrMapOvr>
    <a:masterClrMapping/>
  </p:clrMapOvr>
  <p:transition spd="slow">
    <p:wip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5AD8-D3B2-4799-A5F6-4A5845352126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5334D-08B7-4BBC-90FB-60132AA21D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1682990"/>
      </p:ext>
    </p:extLst>
  </p:cSld>
  <p:clrMapOvr>
    <a:masterClrMapping/>
  </p:clrMapOvr>
  <p:transition spd="slow">
    <p:wip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35C1B-2D52-4E4F-A3C7-18D41509F01E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3A856-3C85-486B-9F42-600CACF551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6275871"/>
      </p:ext>
    </p:extLst>
  </p:cSld>
  <p:clrMapOvr>
    <a:masterClrMapping/>
  </p:clrMapOvr>
  <p:transition spd="slow">
    <p:wip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Заглавен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9" name="Rectangle 177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004888" y="1824038"/>
            <a:ext cx="6821487" cy="1470025"/>
          </a:xfrm>
        </p:spPr>
        <p:txBody>
          <a:bodyPr/>
          <a:lstStyle>
            <a:lvl1pPr algn="ctr">
              <a:defRPr sz="4000">
                <a:solidFill>
                  <a:srgbClr val="013B41"/>
                </a:solidFill>
              </a:defRPr>
            </a:lvl1pPr>
          </a:lstStyle>
          <a:p>
            <a:pPr lvl="0"/>
            <a:r>
              <a:rPr lang="bg-BG" altLang="zh-CN" noProof="0" smtClean="0"/>
              <a:t>Редакт. стил загл. образец</a:t>
            </a:r>
            <a:endParaRPr lang="zh-CN" altLang="en-US" noProof="0" smtClean="0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453188"/>
            <a:ext cx="2133600" cy="152400"/>
          </a:xfrm>
          <a:extLst/>
        </p:spPr>
        <p:txBody>
          <a:bodyPr/>
          <a:lstStyle>
            <a:lvl1pPr algn="l">
              <a:defRPr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pitchFamily="34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6119813" y="6438900"/>
            <a:ext cx="2895600" cy="152400"/>
          </a:xfrm>
        </p:spPr>
        <p:txBody>
          <a:bodyPr/>
          <a:lstStyle>
            <a:lvl1pPr algn="ctr">
              <a:defRPr sz="1400" b="0">
                <a:solidFill>
                  <a:srgbClr val="5078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CN"/>
              <a:t>www.wondershare.com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53618802"/>
      </p:ext>
    </p:extLst>
  </p:cSld>
  <p:clrMapOvr>
    <a:masterClrMapping/>
  </p:clrMapOvr>
  <p:transition spd="slow">
    <p:wip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B5DDB-A654-4213-B398-184AE88ED621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9F471-4BD8-4F44-B89C-B655F405AA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0468708"/>
      </p:ext>
    </p:extLst>
  </p:cSld>
  <p:clrMapOvr>
    <a:masterClrMapping/>
  </p:clrMapOvr>
  <p:transition spd="slow">
    <p:wip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8266C-D9B5-4EF2-A49C-DC2E2E14F3A9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BD8D1-6287-4550-A895-10A1E20990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696328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940B7-19BD-46B6-A725-06D47F05D2EE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52918728"/>
      </p:ext>
    </p:extLst>
  </p:cSld>
  <p:clrMapOvr>
    <a:masterClrMapping/>
  </p:clrMapOvr>
  <p:transition spd="slow">
    <p:wip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8148C-A900-48F8-A172-CBDC771116B3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B7CB3-E877-4038-AC59-E282E9C6FA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7198376"/>
      </p:ext>
    </p:extLst>
  </p:cSld>
  <p:clrMapOvr>
    <a:masterClrMapping/>
  </p:clrMapOvr>
  <p:transition spd="slow">
    <p:wip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8016D-FD09-4BA0-837E-C7815415BCB9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2EA05-CEDD-41B3-87AC-467277C32D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6656568"/>
      </p:ext>
    </p:extLst>
  </p:cSld>
  <p:clrMapOvr>
    <a:masterClrMapping/>
  </p:clrMapOvr>
  <p:transition spd="slow">
    <p:wip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B48AC-ECCB-4507-AC46-4AF34F3C4F63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B31E0-3F3A-47A0-8AF0-05FDDD9514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2321216"/>
      </p:ext>
    </p:extLst>
  </p:cSld>
  <p:clrMapOvr>
    <a:masterClrMapping/>
  </p:clrMapOvr>
  <p:transition spd="slow">
    <p:wip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4AE4A-386D-4029-B22B-0618501F6593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9AE88-9643-45B5-A914-05AE377CDC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6132093"/>
      </p:ext>
    </p:extLst>
  </p:cSld>
  <p:clrMapOvr>
    <a:masterClrMapping/>
  </p:clrMapOvr>
  <p:transition spd="slow">
    <p:wip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FE6CA-7F5F-4C8E-9EAB-93DC9274EF47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1F63E-849C-402D-90DE-CBF790B486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1822383"/>
      </p:ext>
    </p:extLst>
  </p:cSld>
  <p:clrMapOvr>
    <a:masterClrMapping/>
  </p:clrMapOvr>
  <p:transition spd="slow">
    <p:wip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02FD5-8CF6-4716-B864-55C96FD46A92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BB295-653E-4E79-81B9-1BBB46277D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9624980"/>
      </p:ext>
    </p:extLst>
  </p:cSld>
  <p:clrMapOvr>
    <a:masterClrMapping/>
  </p:clrMapOvr>
  <p:transition spd="slow">
    <p:wip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1A88C-E5D2-47DB-A636-FBAD3E2A63FF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A2D82-5B94-424C-B31B-98DAA7B7FC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6858946"/>
      </p:ext>
    </p:extLst>
  </p:cSld>
  <p:clrMapOvr>
    <a:masterClrMapping/>
  </p:clrMapOvr>
  <p:transition spd="slow">
    <p:wip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88E96-34CC-4B08-99A0-713BC06D6A0F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DB2A1-51BC-4668-9E04-6A2D0CF702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7188072"/>
      </p:ext>
    </p:extLst>
  </p:cSld>
  <p:clrMapOvr>
    <a:masterClrMapping/>
  </p:clrMapOvr>
  <p:transition spd="slow">
    <p:wip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0DB7C-CC80-46AC-9132-AAB5A160FB0D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EA7EE-8307-4889-AAF7-B4F7A3A651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8207109"/>
      </p:ext>
    </p:extLst>
  </p:cSld>
  <p:clrMapOvr>
    <a:masterClrMapping/>
  </p:clrMapOvr>
  <p:transition spd="slow">
    <p:wip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117080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7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Relationship Id="rId14" Type="http://schemas.openxmlformats.org/officeDocument/2006/relationships/image" Target="../media/image6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6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7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image" Target="../media/image7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image" Target="../media/image7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image" Target="../media/image7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9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3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bg-BG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bg-BG" smtClean="0"/>
              <a:t>Haga clic para modificar el estilo de texto del patrón</a:t>
            </a:r>
          </a:p>
          <a:p>
            <a:pPr lvl="1"/>
            <a:r>
              <a:rPr lang="es-ES" altLang="bg-BG" smtClean="0"/>
              <a:t>Segundo nivel</a:t>
            </a:r>
          </a:p>
          <a:p>
            <a:pPr lvl="2"/>
            <a:r>
              <a:rPr lang="es-ES" altLang="bg-BG" smtClean="0"/>
              <a:t>Tercer nivel</a:t>
            </a:r>
          </a:p>
          <a:p>
            <a:pPr lvl="3"/>
            <a:r>
              <a:rPr lang="es-ES" altLang="bg-BG" smtClean="0"/>
              <a:t>Cuarto nivel</a:t>
            </a:r>
          </a:p>
          <a:p>
            <a:pPr lvl="4"/>
            <a:r>
              <a:rPr lang="es-ES" altLang="bg-BG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ECB89A9-FC78-49A0-8E97-30A1F388865B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87" r:id="rId1"/>
    <p:sldLayoutId id="2147486888" r:id="rId2"/>
    <p:sldLayoutId id="2147486889" r:id="rId3"/>
    <p:sldLayoutId id="2147486890" r:id="rId4"/>
    <p:sldLayoutId id="2147486891" r:id="rId5"/>
    <p:sldLayoutId id="2147486892" r:id="rId6"/>
    <p:sldLayoutId id="2147486893" r:id="rId7"/>
    <p:sldLayoutId id="2147486894" r:id="rId8"/>
    <p:sldLayoutId id="2147486895" r:id="rId9"/>
    <p:sldLayoutId id="2147486896" r:id="rId10"/>
    <p:sldLayoutId id="2147486897" r:id="rId11"/>
    <p:sldLayoutId id="2147486976" r:id="rId12"/>
    <p:sldLayoutId id="2147486977" r:id="rId13"/>
    <p:sldLayoutId id="2147486978" r:id="rId14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6E34FA-E5D6-448A-890B-E68318835BD6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6E04F723-4C81-4194-81FC-927A9C8407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18" r:id="rId1"/>
    <p:sldLayoutId id="2147486960" r:id="rId2"/>
    <p:sldLayoutId id="2147487019" r:id="rId3"/>
    <p:sldLayoutId id="2147486961" r:id="rId4"/>
    <p:sldLayoutId id="2147486962" r:id="rId5"/>
    <p:sldLayoutId id="2147486963" r:id="rId6"/>
    <p:sldLayoutId id="2147486964" r:id="rId7"/>
    <p:sldLayoutId id="2147486965" r:id="rId8"/>
    <p:sldLayoutId id="2147487020" r:id="rId9"/>
    <p:sldLayoutId id="2147486966" r:id="rId10"/>
    <p:sldLayoutId id="2147486967" r:id="rId11"/>
    <p:sldLayoutId id="2147487021" r:id="rId12"/>
    <p:sldLayoutId id="2147487022" r:id="rId13"/>
    <p:sldLayoutId id="2147487023" r:id="rId14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altLang="bg-BG" smtClean="0"/>
              <a:t>Второ ниво</a:t>
            </a:r>
          </a:p>
          <a:p>
            <a:pPr lvl="2"/>
            <a:r>
              <a:rPr lang="bg-BG" altLang="bg-BG" smtClean="0"/>
              <a:t>Трето ниво</a:t>
            </a:r>
          </a:p>
          <a:p>
            <a:pPr lvl="3"/>
            <a:r>
              <a:rPr lang="bg-BG" altLang="bg-BG" smtClean="0"/>
              <a:t>Четвърто ниво</a:t>
            </a:r>
          </a:p>
          <a:p>
            <a:pPr lvl="4"/>
            <a:r>
              <a:rPr lang="bg-BG" altLang="bg-BG" smtClean="0"/>
              <a:t>Пето ниво</a:t>
            </a:r>
            <a:endParaRPr lang="en-US" altLang="bg-BG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rgbClr val="575F6D"/>
                </a:solidFill>
              </a:defRPr>
            </a:lvl1pPr>
          </a:lstStyle>
          <a:p>
            <a:pPr>
              <a:defRPr/>
            </a:pPr>
            <a:fld id="{872A31C6-577D-419A-ADAF-AE2E309293D4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rgbClr val="575F6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575F6D"/>
                </a:solidFill>
              </a:defRPr>
            </a:lvl1pPr>
          </a:lstStyle>
          <a:p>
            <a:pPr>
              <a:defRPr/>
            </a:pPr>
            <a:fld id="{FE442504-0A4E-4B11-90B6-6EA01BBFBA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05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031" r:id="rId1"/>
    <p:sldLayoutId id="2147487032" r:id="rId2"/>
    <p:sldLayoutId id="2147487033" r:id="rId3"/>
    <p:sldLayoutId id="2147487034" r:id="rId4"/>
    <p:sldLayoutId id="2147487035" r:id="rId5"/>
    <p:sldLayoutId id="2147487036" r:id="rId6"/>
    <p:sldLayoutId id="2147487037" r:id="rId7"/>
    <p:sldLayoutId id="2147487038" r:id="rId8"/>
    <p:sldLayoutId id="2147487039" r:id="rId9"/>
    <p:sldLayoutId id="2147487040" r:id="rId10"/>
    <p:sldLayoutId id="2147487041" r:id="rId11"/>
    <p:sldLayoutId id="2147487042" r:id="rId12"/>
  </p:sldLayoutIdLst>
  <p:transition spd="slow" advTm="1208000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 cap="all">
          <a:solidFill>
            <a:srgbClr val="E75C0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E75C01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E75C01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E75C01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E75C01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E75C01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E75C01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E75C01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E75C01"/>
          </a:solidFill>
          <a:latin typeface="Book Antiqu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B32C16"/>
        </a:buClr>
        <a:buFont typeface="Arial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F5CD2D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AEBAD5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altLang="bg-BG" smtClean="0"/>
              <a:t>Второ ниво</a:t>
            </a:r>
          </a:p>
          <a:p>
            <a:pPr lvl="2"/>
            <a:r>
              <a:rPr lang="bg-BG" altLang="bg-BG" smtClean="0"/>
              <a:t>Трето ниво</a:t>
            </a:r>
          </a:p>
          <a:p>
            <a:pPr lvl="3"/>
            <a:r>
              <a:rPr lang="bg-BG" altLang="bg-BG" smtClean="0"/>
              <a:t>Четвърто ниво</a:t>
            </a:r>
          </a:p>
          <a:p>
            <a:pPr lvl="4"/>
            <a:r>
              <a:rPr lang="bg-BG" altLang="bg-BG" smtClean="0"/>
              <a:t>Пето ниво</a:t>
            </a:r>
            <a:endParaRPr lang="en-US" altLang="bg-BG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rgbClr val="575F6D"/>
                </a:solidFill>
              </a:defRPr>
            </a:lvl1pPr>
          </a:lstStyle>
          <a:p>
            <a:pPr>
              <a:defRPr/>
            </a:pPr>
            <a:fld id="{13C5EEFB-8913-4673-9B83-D5F8436A6010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rgbClr val="575F6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575F6D"/>
                </a:solidFill>
              </a:defRPr>
            </a:lvl1pPr>
          </a:lstStyle>
          <a:p>
            <a:pPr>
              <a:defRPr/>
            </a:pPr>
            <a:fld id="{F595EF9D-D4A5-4D69-95D9-518E9B7DC5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79" r:id="rId1"/>
    <p:sldLayoutId id="2147486898" r:id="rId2"/>
    <p:sldLayoutId id="2147486980" r:id="rId3"/>
    <p:sldLayoutId id="2147486899" r:id="rId4"/>
    <p:sldLayoutId id="2147486900" r:id="rId5"/>
    <p:sldLayoutId id="2147486901" r:id="rId6"/>
    <p:sldLayoutId id="2147486981" r:id="rId7"/>
    <p:sldLayoutId id="2147486982" r:id="rId8"/>
    <p:sldLayoutId id="2147486983" r:id="rId9"/>
    <p:sldLayoutId id="2147486902" r:id="rId10"/>
    <p:sldLayoutId id="2147486984" r:id="rId11"/>
    <p:sldLayoutId id="2147486903" r:id="rId12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 cap="all">
          <a:solidFill>
            <a:srgbClr val="E75C0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E75C01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E75C01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E75C01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E75C01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E75C01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E75C01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E75C01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E75C01"/>
          </a:solidFill>
          <a:latin typeface="Book Antiqu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B32C16"/>
        </a:buClr>
        <a:buFont typeface="Arial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F5CD2D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AEBAD5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BA6961F-B2FC-4619-AD8B-E23B4463E673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B64E072A-6C32-45F9-A082-3A2C0DB412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85" r:id="rId1"/>
    <p:sldLayoutId id="2147486904" r:id="rId2"/>
    <p:sldLayoutId id="2147486986" r:id="rId3"/>
    <p:sldLayoutId id="2147486905" r:id="rId4"/>
    <p:sldLayoutId id="2147486906" r:id="rId5"/>
    <p:sldLayoutId id="2147486907" r:id="rId6"/>
    <p:sldLayoutId id="2147486908" r:id="rId7"/>
    <p:sldLayoutId id="2147486909" r:id="rId8"/>
    <p:sldLayoutId id="2147486987" r:id="rId9"/>
    <p:sldLayoutId id="2147486910" r:id="rId10"/>
    <p:sldLayoutId id="2147486911" r:id="rId11"/>
    <p:sldLayoutId id="2147486988" r:id="rId12"/>
    <p:sldLayoutId id="2147487043" r:id="rId13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0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0F056A-1D0F-40C0-A095-243BB3E3F0D1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A987FC39-D293-4879-876C-1DE763813C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90" r:id="rId1"/>
    <p:sldLayoutId id="2147486912" r:id="rId2"/>
    <p:sldLayoutId id="2147486991" r:id="rId3"/>
    <p:sldLayoutId id="2147486913" r:id="rId4"/>
    <p:sldLayoutId id="2147486914" r:id="rId5"/>
    <p:sldLayoutId id="2147486915" r:id="rId6"/>
    <p:sldLayoutId id="2147486916" r:id="rId7"/>
    <p:sldLayoutId id="2147486917" r:id="rId8"/>
    <p:sldLayoutId id="2147486992" r:id="rId9"/>
    <p:sldLayoutId id="2147486918" r:id="rId10"/>
    <p:sldLayoutId id="2147486919" r:id="rId11"/>
    <p:sldLayoutId id="2147486993" r:id="rId12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3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E9ED5ED-E1FA-4EFC-83DA-BAA1BA4CF763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E2740245-9774-413C-9CD4-C00746C523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94" r:id="rId1"/>
    <p:sldLayoutId id="2147486920" r:id="rId2"/>
    <p:sldLayoutId id="2147486995" r:id="rId3"/>
    <p:sldLayoutId id="2147486921" r:id="rId4"/>
    <p:sldLayoutId id="2147486922" r:id="rId5"/>
    <p:sldLayoutId id="2147486923" r:id="rId6"/>
    <p:sldLayoutId id="2147486924" r:id="rId7"/>
    <p:sldLayoutId id="2147486925" r:id="rId8"/>
    <p:sldLayoutId id="2147486996" r:id="rId9"/>
    <p:sldLayoutId id="2147486926" r:id="rId10"/>
    <p:sldLayoutId id="2147486927" r:id="rId11"/>
    <p:sldLayoutId id="2147486997" r:id="rId12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15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EDA82E-41DF-4830-B9D1-006E9DC5BB53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9ACF1115-9D61-40F8-981B-47D9394B2E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98" r:id="rId1"/>
    <p:sldLayoutId id="2147486928" r:id="rId2"/>
    <p:sldLayoutId id="2147486999" r:id="rId3"/>
    <p:sldLayoutId id="2147486929" r:id="rId4"/>
    <p:sldLayoutId id="2147486930" r:id="rId5"/>
    <p:sldLayoutId id="2147486931" r:id="rId6"/>
    <p:sldLayoutId id="2147486932" r:id="rId7"/>
    <p:sldLayoutId id="2147486933" r:id="rId8"/>
    <p:sldLayoutId id="2147487000" r:id="rId9"/>
    <p:sldLayoutId id="2147486934" r:id="rId10"/>
    <p:sldLayoutId id="2147486935" r:id="rId11"/>
    <p:sldLayoutId id="2147487001" r:id="rId12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18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98449BE-768C-45E6-ACD4-4511EAF234BA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B2A760D0-A5EC-4FE8-B0F1-FB3F142338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02" r:id="rId1"/>
    <p:sldLayoutId id="2147486936" r:id="rId2"/>
    <p:sldLayoutId id="2147487003" r:id="rId3"/>
    <p:sldLayoutId id="2147486937" r:id="rId4"/>
    <p:sldLayoutId id="2147486938" r:id="rId5"/>
    <p:sldLayoutId id="2147486939" r:id="rId6"/>
    <p:sldLayoutId id="2147486940" r:id="rId7"/>
    <p:sldLayoutId id="2147486941" r:id="rId8"/>
    <p:sldLayoutId id="2147487004" r:id="rId9"/>
    <p:sldLayoutId id="2147486942" r:id="rId10"/>
    <p:sldLayoutId id="2147486943" r:id="rId11"/>
    <p:sldLayoutId id="2147487005" r:id="rId12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20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16510FC-11EE-490A-AA78-DF9C09DB193E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F16392E4-BFA1-413D-985D-9266FF4E56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06" r:id="rId1"/>
    <p:sldLayoutId id="2147486944" r:id="rId2"/>
    <p:sldLayoutId id="2147487007" r:id="rId3"/>
    <p:sldLayoutId id="2147486945" r:id="rId4"/>
    <p:sldLayoutId id="2147486946" r:id="rId5"/>
    <p:sldLayoutId id="2147486947" r:id="rId6"/>
    <p:sldLayoutId id="2147486948" r:id="rId7"/>
    <p:sldLayoutId id="2147486949" r:id="rId8"/>
    <p:sldLayoutId id="2147487008" r:id="rId9"/>
    <p:sldLayoutId id="2147486950" r:id="rId10"/>
    <p:sldLayoutId id="2147486951" r:id="rId11"/>
    <p:sldLayoutId id="2147487009" r:id="rId12"/>
    <p:sldLayoutId id="2147487010" r:id="rId13"/>
    <p:sldLayoutId id="2147487011" r:id="rId14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2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148BD72-3264-476B-A478-E668D475AE80}" type="datetimeFigureOut">
              <a:rPr lang="bg-BG"/>
              <a:pPr>
                <a:defRPr/>
              </a:pPr>
              <a:t>7.5.2019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546EE6D1-2744-40AA-BF46-E25FB1319B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12" r:id="rId1"/>
    <p:sldLayoutId id="2147486952" r:id="rId2"/>
    <p:sldLayoutId id="2147487013" r:id="rId3"/>
    <p:sldLayoutId id="2147486953" r:id="rId4"/>
    <p:sldLayoutId id="2147486954" r:id="rId5"/>
    <p:sldLayoutId id="2147486955" r:id="rId6"/>
    <p:sldLayoutId id="2147486956" r:id="rId7"/>
    <p:sldLayoutId id="2147486957" r:id="rId8"/>
    <p:sldLayoutId id="2147487014" r:id="rId9"/>
    <p:sldLayoutId id="2147486958" r:id="rId10"/>
    <p:sldLayoutId id="2147486959" r:id="rId11"/>
    <p:sldLayoutId id="2147487015" r:id="rId12"/>
    <p:sldLayoutId id="2147487016" r:id="rId13"/>
    <p:sldLayoutId id="2147487017" r:id="rId14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obg.com/priem" TargetMode="External"/><Relationship Id="rId2" Type="http://schemas.openxmlformats.org/officeDocument/2006/relationships/hyperlink" Target="http://www.riobg.com/" TargetMode="Externa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ChangeArrowheads="1"/>
          </p:cNvSpPr>
          <p:nvPr/>
        </p:nvSpPr>
        <p:spPr bwMode="auto">
          <a:xfrm>
            <a:off x="755650" y="333375"/>
            <a:ext cx="7632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bg-BG" altLang="bg-BG" sz="3600" b="1">
                <a:solidFill>
                  <a:srgbClr val="000000"/>
                </a:solidFill>
                <a:latin typeface="Times New Roman" pitchFamily="18" charset="0"/>
              </a:rPr>
              <a:t>ДЪРЖАВЕН </a:t>
            </a:r>
            <a:r>
              <a:rPr lang="en-US" altLang="bg-BG" sz="36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bg-BG" altLang="bg-BG" sz="3600" b="1">
                <a:solidFill>
                  <a:srgbClr val="000000"/>
                </a:solidFill>
                <a:latin typeface="Times New Roman" pitchFamily="18" charset="0"/>
              </a:rPr>
              <a:t>ПЛАН</a:t>
            </a:r>
            <a:r>
              <a:rPr lang="en-US" altLang="bg-BG" sz="36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bg-BG" altLang="bg-BG" sz="3600" b="1">
                <a:solidFill>
                  <a:srgbClr val="000000"/>
                </a:solidFill>
                <a:latin typeface="Times New Roman" pitchFamily="18" charset="0"/>
              </a:rPr>
              <a:t>-</a:t>
            </a:r>
            <a:r>
              <a:rPr lang="en-US" altLang="bg-BG" sz="36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bg-BG" altLang="bg-BG" sz="3600" b="1">
                <a:solidFill>
                  <a:srgbClr val="000000"/>
                </a:solidFill>
                <a:latin typeface="Times New Roman" pitchFamily="18" charset="0"/>
              </a:rPr>
              <a:t>ПРИЕМ  </a:t>
            </a:r>
          </a:p>
          <a:p>
            <a:pPr algn="ctr" eaLnBrk="1" hangingPunct="1"/>
            <a:r>
              <a:rPr lang="bg-BG" altLang="bg-BG" sz="3600" b="1">
                <a:solidFill>
                  <a:srgbClr val="000000"/>
                </a:solidFill>
                <a:latin typeface="Times New Roman" pitchFamily="18" charset="0"/>
              </a:rPr>
              <a:t> ОБЛАСТ  ХАСКОВО</a:t>
            </a:r>
            <a:r>
              <a:rPr lang="en-US" altLang="bg-BG" sz="3600" b="1">
                <a:solidFill>
                  <a:srgbClr val="000000"/>
                </a:solidFill>
                <a:latin typeface="Times New Roman" pitchFamily="18" charset="0"/>
              </a:rPr>
              <a:t> – </a:t>
            </a:r>
            <a:r>
              <a:rPr lang="bg-BG" altLang="bg-BG" sz="3600" b="1">
                <a:solidFill>
                  <a:srgbClr val="000000"/>
                </a:solidFill>
                <a:latin typeface="Times New Roman" pitchFamily="18" charset="0"/>
              </a:rPr>
              <a:t>в </a:t>
            </a:r>
            <a:r>
              <a:rPr lang="en-US" altLang="bg-BG" sz="3600" b="1">
                <a:solidFill>
                  <a:srgbClr val="000000"/>
                </a:solidFill>
                <a:latin typeface="Times New Roman" pitchFamily="18" charset="0"/>
              </a:rPr>
              <a:t>VIII </a:t>
            </a:r>
            <a:r>
              <a:rPr lang="bg-BG" altLang="bg-BG" sz="3600" b="1">
                <a:solidFill>
                  <a:srgbClr val="000000"/>
                </a:solidFill>
                <a:latin typeface="Times New Roman" pitchFamily="18" charset="0"/>
              </a:rPr>
              <a:t>клас</a:t>
            </a:r>
            <a:endParaRPr lang="bg-BG" altLang="bg-BG" sz="3600">
              <a:solidFill>
                <a:srgbClr val="000000"/>
              </a:solidFill>
            </a:endParaRPr>
          </a:p>
        </p:txBody>
      </p:sp>
      <p:sp>
        <p:nvSpPr>
          <p:cNvPr id="67587" name="Rectangle 5"/>
          <p:cNvSpPr>
            <a:spLocks noChangeArrowheads="1"/>
          </p:cNvSpPr>
          <p:nvPr/>
        </p:nvSpPr>
        <p:spPr bwMode="auto">
          <a:xfrm>
            <a:off x="611188" y="5876925"/>
            <a:ext cx="7993062" cy="647700"/>
          </a:xfrm>
          <a:prstGeom prst="rect">
            <a:avLst/>
          </a:prstGeom>
          <a:gradFill rotWithShape="1">
            <a:gsLst>
              <a:gs pos="0">
                <a:srgbClr val="6C6C6C"/>
              </a:gs>
              <a:gs pos="50000">
                <a:srgbClr val="EAEAEA"/>
              </a:gs>
              <a:gs pos="100000">
                <a:srgbClr val="6C6C6C"/>
              </a:gs>
            </a:gsLst>
            <a:lin ang="5400000" scaled="1"/>
          </a:gradFill>
          <a:ln w="25400" algn="ctr">
            <a:solidFill>
              <a:srgbClr val="595959"/>
            </a:solidFill>
            <a:miter lim="800000"/>
            <a:headEnd/>
            <a:tailEnd/>
          </a:ln>
        </p:spPr>
        <p:txBody>
          <a:bodyPr lIns="57150" tIns="57150" rIns="57150" bIns="57150" anchor="ctr"/>
          <a:lstStyle/>
          <a:p>
            <a:pPr algn="ctr" defTabSz="666750" eaLnBrk="1" hangingPunct="1">
              <a:lnSpc>
                <a:spcPct val="90000"/>
              </a:lnSpc>
              <a:spcAft>
                <a:spcPct val="35000"/>
              </a:spcAft>
            </a:pPr>
            <a:r>
              <a:rPr lang="bg-BG" altLang="bg-BG" sz="2000" b="1">
                <a:solidFill>
                  <a:srgbClr val="000000"/>
                </a:solidFill>
              </a:rPr>
              <a:t>УЧЕБНА </a:t>
            </a:r>
            <a:r>
              <a:rPr lang="bg-BG" altLang="bg-BG" sz="2400" b="1">
                <a:solidFill>
                  <a:srgbClr val="000000"/>
                </a:solidFill>
              </a:rPr>
              <a:t>201</a:t>
            </a:r>
            <a:r>
              <a:rPr lang="en-US" altLang="bg-BG" sz="2400" b="1">
                <a:solidFill>
                  <a:srgbClr val="000000"/>
                </a:solidFill>
              </a:rPr>
              <a:t>9</a:t>
            </a:r>
            <a:r>
              <a:rPr lang="bg-BG" altLang="bg-BG" sz="2400" b="1">
                <a:solidFill>
                  <a:srgbClr val="000000"/>
                </a:solidFill>
              </a:rPr>
              <a:t>/20</a:t>
            </a:r>
            <a:r>
              <a:rPr lang="en-US" altLang="bg-BG" sz="2400" b="1">
                <a:solidFill>
                  <a:srgbClr val="000000"/>
                </a:solidFill>
              </a:rPr>
              <a:t>20</a:t>
            </a:r>
            <a:r>
              <a:rPr lang="bg-BG" altLang="bg-BG" sz="2000" b="1">
                <a:solidFill>
                  <a:srgbClr val="000000"/>
                </a:solidFill>
              </a:rPr>
              <a:t> ГОДИНА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2828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bg-BG" dirty="0"/>
          </a:p>
        </p:txBody>
      </p:sp>
      <p:pic>
        <p:nvPicPr>
          <p:cNvPr id="6758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00808"/>
            <a:ext cx="7993062" cy="324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4"/>
          <p:cNvSpPr>
            <a:spLocks noChangeArrowheads="1"/>
          </p:cNvSpPr>
          <p:nvPr/>
        </p:nvSpPr>
        <p:spPr bwMode="auto">
          <a:xfrm>
            <a:off x="1116013" y="260350"/>
            <a:ext cx="6696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bg-BG" sz="2400" b="1" i="1">
                <a:latin typeface="Times New Roman" pitchFamily="18" charset="0"/>
                <a:cs typeface="Times New Roman" pitchFamily="18" charset="0"/>
              </a:rPr>
              <a:t>Финансово-стопанска гимназия </a:t>
            </a:r>
          </a:p>
          <a:p>
            <a:pPr algn="ctr" eaLnBrk="1" hangingPunct="1"/>
            <a:r>
              <a:rPr lang="bg-BG" altLang="bg-BG" sz="2400" b="1" i="1">
                <a:solidFill>
                  <a:srgbClr val="013B41"/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ru-RU" altLang="bg-BG" sz="2400" b="1" i="1">
                <a:latin typeface="Times New Roman" pitchFamily="18" charset="0"/>
                <a:cs typeface="Times New Roman" pitchFamily="18" charset="0"/>
              </a:rPr>
              <a:t>Атанас Буров" - Хасково</a:t>
            </a:r>
          </a:p>
        </p:txBody>
      </p:sp>
      <p:sp>
        <p:nvSpPr>
          <p:cNvPr id="74755" name="Текстово поле 5"/>
          <p:cNvSpPr txBox="1">
            <a:spLocks noChangeArrowheads="1"/>
          </p:cNvSpPr>
          <p:nvPr/>
        </p:nvSpPr>
        <p:spPr bwMode="auto">
          <a:xfrm>
            <a:off x="708025" y="6276975"/>
            <a:ext cx="5662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bg-BG" altLang="bg-BG" b="1">
                <a:latin typeface="Times New Roman" pitchFamily="18" charset="0"/>
                <a:cs typeface="Times New Roman" pitchFamily="18" charset="0"/>
              </a:rPr>
              <a:t>*Начин на изучаване на чужд език - АЕ - разширено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596967"/>
              </p:ext>
            </p:extLst>
          </p:nvPr>
        </p:nvGraphicFramePr>
        <p:xfrm>
          <a:off x="176887" y="1120159"/>
          <a:ext cx="8787602" cy="5108082"/>
        </p:xfrm>
        <a:graphic>
          <a:graphicData uri="http://schemas.openxmlformats.org/drawingml/2006/table">
            <a:tbl>
              <a:tblPr/>
              <a:tblGrid>
                <a:gridCol w="4888588">
                  <a:extLst>
                    <a:ext uri="{9D8B030D-6E8A-4147-A177-3AD203B41FA5}"/>
                  </a:extLst>
                </a:gridCol>
                <a:gridCol w="512621">
                  <a:extLst>
                    <a:ext uri="{9D8B030D-6E8A-4147-A177-3AD203B41FA5}"/>
                  </a:extLst>
                </a:gridCol>
                <a:gridCol w="679689">
                  <a:extLst>
                    <a:ext uri="{9D8B030D-6E8A-4147-A177-3AD203B41FA5}"/>
                  </a:extLst>
                </a:gridCol>
                <a:gridCol w="713947">
                  <a:extLst>
                    <a:ext uri="{9D8B030D-6E8A-4147-A177-3AD203B41FA5}"/>
                  </a:extLst>
                </a:gridCol>
                <a:gridCol w="1098476">
                  <a:extLst>
                    <a:ext uri="{9D8B030D-6E8A-4147-A177-3AD203B41FA5}"/>
                  </a:extLst>
                </a:gridCol>
                <a:gridCol w="894281">
                  <a:extLst>
                    <a:ext uri="{9D8B030D-6E8A-4147-A177-3AD203B41FA5}"/>
                  </a:extLst>
                </a:gridCol>
              </a:tblGrid>
              <a:tr h="283815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на професия</a:t>
                      </a:r>
                      <a:r>
                        <a:rPr lang="bg-BG" sz="2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и специалност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Брой паралелки</a:t>
                      </a:r>
                      <a:endParaRPr lang="bg-BG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Начин на </a:t>
                      </a:r>
                      <a:r>
                        <a:rPr lang="bg-BG" sz="18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балообразуване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83815">
                <a:tc vMerge="1">
                  <a:txBody>
                    <a:bodyPr/>
                    <a:lstStyle/>
                    <a:p>
                      <a:pPr algn="l" fontAlgn="ctr"/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Изпити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rowSpan="2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Предмети от свидетелството за основно образование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825642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БЕЛ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6063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Финансист-</a:t>
                      </a:r>
                    </a:p>
                    <a:p>
                      <a:pPr algn="l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Банково дело*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</a:t>
                      </a:r>
                      <a:endParaRPr lang="bg-BG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bg-BG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063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Данъчен и митнически посредник-</a:t>
                      </a:r>
                    </a:p>
                    <a:p>
                      <a:pPr algn="l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Митническа и данъчна администрация*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</a:t>
                      </a:r>
                      <a:endParaRPr lang="bg-BG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bg-BG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063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 fontAlgn="ctr"/>
                      <a:r>
                        <a:rPr lang="bg-BG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 Оперативен счетоводител-</a:t>
                      </a:r>
                    </a:p>
                    <a:p>
                      <a:pPr algn="l" fontAlgn="ctr"/>
                      <a:r>
                        <a:rPr lang="bg-BG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Оперативно счетоводство*</a:t>
                      </a:r>
                      <a:endParaRPr lang="bg-BG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  <a:endParaRPr lang="bg-BG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</a:t>
                      </a:r>
                      <a:endParaRPr lang="bg-BG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bg-BG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063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 Икономист-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Икономика и мениджмънт*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</a:t>
                      </a:r>
                      <a:endParaRPr lang="bg-BG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bg-BG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063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 </a:t>
                      </a:r>
                      <a:r>
                        <a:rPr lang="bg-BG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Икономист-информатик</a:t>
                      </a:r>
                    </a:p>
                    <a:p>
                      <a:pPr algn="l" fontAlgn="ctr"/>
                      <a:r>
                        <a:rPr lang="bg-BG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Икономическа информатика*</a:t>
                      </a:r>
                      <a:endParaRPr lang="bg-BG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  <a:endParaRPr lang="bg-BG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</a:t>
                      </a:r>
                      <a:endParaRPr lang="bg-BG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bg-BG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063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 </a:t>
                      </a:r>
                      <a:r>
                        <a:rPr lang="bg-BG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Организатор интернет приложения-</a:t>
                      </a:r>
                    </a:p>
                    <a:p>
                      <a:pPr algn="l" fontAlgn="ctr"/>
                      <a:r>
                        <a:rPr lang="bg-BG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Електронна търговия*</a:t>
                      </a:r>
                      <a:endParaRPr lang="bg-BG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  <a:endParaRPr lang="bg-BG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</a:t>
                      </a:r>
                      <a:endParaRPr lang="bg-BG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bg-BG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4"/>
          <p:cNvSpPr>
            <a:spLocks noChangeArrowheads="1"/>
          </p:cNvSpPr>
          <p:nvPr/>
        </p:nvSpPr>
        <p:spPr bwMode="auto">
          <a:xfrm>
            <a:off x="427038" y="188913"/>
            <a:ext cx="72723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bg-BG" altLang="bg-BG" sz="2400" b="1" i="1" dirty="0">
                <a:latin typeface="Times New Roman" pitchFamily="18" charset="0"/>
                <a:cs typeface="Times New Roman" pitchFamily="18" charset="0"/>
              </a:rPr>
              <a:t>Професионална </a:t>
            </a:r>
            <a:r>
              <a:rPr lang="en-US" altLang="bg-BG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altLang="bg-BG" sz="2400" b="1" i="1" dirty="0" smtClean="0">
                <a:latin typeface="Times New Roman" pitchFamily="18" charset="0"/>
                <a:cs typeface="Times New Roman" pitchFamily="18" charset="0"/>
              </a:rPr>
              <a:t>гимназия </a:t>
            </a:r>
            <a:r>
              <a:rPr lang="bg-BG" altLang="bg-BG" sz="2400" b="1" i="1" dirty="0">
                <a:latin typeface="Times New Roman" pitchFamily="18" charset="0"/>
                <a:cs typeface="Times New Roman" pitchFamily="18" charset="0"/>
              </a:rPr>
              <a:t>по туризъм </a:t>
            </a:r>
          </a:p>
          <a:p>
            <a:pPr algn="ctr" eaLnBrk="1" hangingPunct="1"/>
            <a:r>
              <a:rPr lang="bg-BG" altLang="bg-BG" sz="2400" b="1" i="1" dirty="0">
                <a:latin typeface="Times New Roman" pitchFamily="18" charset="0"/>
                <a:cs typeface="Times New Roman" pitchFamily="18" charset="0"/>
              </a:rPr>
              <a:t>„Александър Паскалев“ - Хасково</a:t>
            </a:r>
            <a:r>
              <a:rPr lang="bg-BG" altLang="bg-BG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altLang="bg-BG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bg-BG" altLang="bg-BG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779" name="Текстово поле 1"/>
          <p:cNvSpPr txBox="1">
            <a:spLocks noChangeArrowheads="1"/>
          </p:cNvSpPr>
          <p:nvPr/>
        </p:nvSpPr>
        <p:spPr bwMode="auto">
          <a:xfrm>
            <a:off x="611188" y="6381750"/>
            <a:ext cx="7272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bg-BG" b="1">
                <a:latin typeface="Times New Roman" pitchFamily="18" charset="0"/>
                <a:cs typeface="Times New Roman" pitchFamily="18" charset="0"/>
              </a:rPr>
              <a:t>**АЕ – интензивно; *АЕ – разширено </a:t>
            </a:r>
          </a:p>
        </p:txBody>
      </p:sp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427038" y="1023877"/>
          <a:ext cx="8461448" cy="5404470"/>
        </p:xfrm>
        <a:graphic>
          <a:graphicData uri="http://schemas.openxmlformats.org/drawingml/2006/table">
            <a:tbl>
              <a:tblPr/>
              <a:tblGrid>
                <a:gridCol w="5145667">
                  <a:extLst>
                    <a:ext uri="{9D8B030D-6E8A-4147-A177-3AD203B41FA5}"/>
                  </a:extLst>
                </a:gridCol>
                <a:gridCol w="423291">
                  <a:extLst>
                    <a:ext uri="{9D8B030D-6E8A-4147-A177-3AD203B41FA5}"/>
                  </a:extLst>
                </a:gridCol>
                <a:gridCol w="564388">
                  <a:extLst>
                    <a:ext uri="{9D8B030D-6E8A-4147-A177-3AD203B41FA5}"/>
                  </a:extLst>
                </a:gridCol>
                <a:gridCol w="564387">
                  <a:extLst>
                    <a:ext uri="{9D8B030D-6E8A-4147-A177-3AD203B41FA5}"/>
                  </a:extLst>
                </a:gridCol>
                <a:gridCol w="880641">
                  <a:extLst>
                    <a:ext uri="{9D8B030D-6E8A-4147-A177-3AD203B41FA5}"/>
                  </a:extLst>
                </a:gridCol>
                <a:gridCol w="883074">
                  <a:extLst>
                    <a:ext uri="{9D8B030D-6E8A-4147-A177-3AD203B41FA5}"/>
                  </a:extLst>
                </a:gridCol>
              </a:tblGrid>
              <a:tr h="266966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на професия</a:t>
                      </a:r>
                      <a:r>
                        <a:rPr lang="bg-BG" sz="2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и специалност 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5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Брой паралелки</a:t>
                      </a:r>
                      <a:endParaRPr lang="bg-BG" sz="15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Начин на </a:t>
                      </a:r>
                      <a:r>
                        <a:rPr lang="bg-BG" sz="16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балообразуване</a:t>
                      </a:r>
                      <a:endParaRPr lang="bg-BG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93388">
                <a:tc vMerge="1">
                  <a:txBody>
                    <a:bodyPr/>
                    <a:lstStyle/>
                    <a:p>
                      <a:pPr algn="l" fontAlgn="ctr"/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Изпити</a:t>
                      </a:r>
                      <a:endParaRPr lang="bg-BG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rowSpan="2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Предмети от свидетелството за основно образование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19766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БЕЛ</a:t>
                      </a:r>
                      <a:endParaRPr lang="bg-BG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</a:t>
                      </a:r>
                      <a:endParaRPr lang="bg-BG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6163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bg-BG" sz="2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Дизайнер</a:t>
                      </a:r>
                      <a:endParaRPr lang="bg-BG" sz="20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ctr"/>
                      <a:r>
                        <a:rPr lang="bg-BG" sz="2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Рекламна графика</a:t>
                      </a:r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*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ИИ</a:t>
                      </a:r>
                      <a:endParaRPr lang="bg-BG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</a:t>
                      </a:r>
                      <a:endParaRPr lang="bg-BG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163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   Техник-технолог в хранително-вкусовата промишленост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  Производство на хляб, хлебни и сладкарски изделия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ИИ</a:t>
                      </a:r>
                      <a:endParaRPr lang="bg-BG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</a:t>
                      </a:r>
                      <a:endParaRPr lang="bg-BG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163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Хотелиер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Организация на хотелиерството *</a:t>
                      </a:r>
                      <a:endParaRPr kumimoji="0" lang="bg-BG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</a:t>
                      </a:r>
                      <a:endParaRPr lang="bg-BG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</a:t>
                      </a:r>
                      <a:endParaRPr lang="bg-BG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573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   </a:t>
                      </a:r>
                      <a:r>
                        <a:rPr kumimoji="0" lang="bg-BG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Ресторантьор</a:t>
                      </a:r>
                      <a:endParaRPr kumimoji="0" lang="bg-BG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bg-BG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Кетъринг</a:t>
                      </a:r>
                      <a:r>
                        <a:rPr kumimoji="0" lang="bg-BG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 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</a:t>
                      </a:r>
                      <a:endParaRPr lang="bg-BG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ТП</a:t>
                      </a:r>
                      <a:endParaRPr lang="bg-BG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163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   </a:t>
                      </a:r>
                      <a:r>
                        <a:rPr kumimoji="0" lang="bg-BG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Екскурзовод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 Екскурзоводско обслужване**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0,5</a:t>
                      </a:r>
                      <a:endParaRPr lang="bg-BG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 lang="bg-BG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</a:t>
                      </a:r>
                      <a:endParaRPr lang="bg-BG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</a:t>
                      </a:r>
                      <a:endParaRPr lang="bg-BG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163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 fontAlgn="ctr"/>
                      <a:r>
                        <a:rPr lang="bg-BG" sz="2000" b="1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  Аниматор в туризма</a:t>
                      </a:r>
                    </a:p>
                    <a:p>
                      <a:pPr algn="l" fontAlgn="ctr"/>
                      <a:r>
                        <a:rPr kumimoji="0" lang="bg-BG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 Туристическа анимация</a:t>
                      </a:r>
                      <a:r>
                        <a:rPr kumimoji="0" lang="bg-BG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**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0,5</a:t>
                      </a:r>
                      <a:endParaRPr lang="bg-BG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 lang="bg-BG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</a:t>
                      </a:r>
                      <a:endParaRPr lang="bg-BG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ИИ</a:t>
                      </a:r>
                      <a:endParaRPr lang="bg-BG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 txBox="1">
            <a:spLocks/>
          </p:cNvSpPr>
          <p:nvPr/>
        </p:nvSpPr>
        <p:spPr bwMode="auto">
          <a:xfrm>
            <a:off x="457200" y="274638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bg-BG" altLang="bg-BG" sz="2000" b="1" i="1" dirty="0">
                <a:solidFill>
                  <a:srgbClr val="013B41"/>
                </a:solidFill>
              </a:rPr>
              <a:t/>
            </a:r>
            <a:br>
              <a:rPr lang="bg-BG" altLang="bg-BG" sz="2000" b="1" i="1" dirty="0">
                <a:solidFill>
                  <a:srgbClr val="013B41"/>
                </a:solidFill>
              </a:rPr>
            </a:br>
            <a:r>
              <a:rPr lang="bg-BG" altLang="bg-BG" sz="2000" b="1" i="1" dirty="0">
                <a:solidFill>
                  <a:srgbClr val="013B41"/>
                </a:solidFill>
              </a:rPr>
              <a:t/>
            </a:r>
            <a:br>
              <a:rPr lang="bg-BG" altLang="bg-BG" sz="2000" b="1" i="1" dirty="0">
                <a:solidFill>
                  <a:srgbClr val="013B41"/>
                </a:solidFill>
              </a:rPr>
            </a:br>
            <a:r>
              <a:rPr lang="bg-BG" altLang="bg-BG" sz="2400" b="1" i="1" dirty="0" smtClean="0">
                <a:solidFill>
                  <a:srgbClr val="013B41"/>
                </a:solidFill>
                <a:latin typeface="Times New Roman" pitchFamily="18" charset="0"/>
                <a:cs typeface="Times New Roman" pitchFamily="18" charset="0"/>
              </a:rPr>
              <a:t>Професионална</a:t>
            </a:r>
            <a:r>
              <a:rPr lang="en-US" altLang="bg-BG" sz="2400" b="1" i="1" dirty="0" smtClean="0">
                <a:solidFill>
                  <a:srgbClr val="013B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altLang="bg-BG" sz="2400" b="1" i="1" dirty="0" smtClean="0">
                <a:solidFill>
                  <a:srgbClr val="013B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altLang="bg-BG" sz="2400" b="1" i="1" dirty="0">
                <a:solidFill>
                  <a:srgbClr val="013B41"/>
                </a:solidFill>
                <a:latin typeface="Times New Roman" pitchFamily="18" charset="0"/>
                <a:cs typeface="Times New Roman" pitchFamily="18" charset="0"/>
              </a:rPr>
              <a:t>гимназия </a:t>
            </a:r>
            <a:r>
              <a:rPr lang="en-US" altLang="bg-BG" sz="2400" b="1" i="1" dirty="0" smtClean="0">
                <a:solidFill>
                  <a:srgbClr val="013B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altLang="bg-BG" sz="2400" b="1" i="1" dirty="0" smtClean="0">
                <a:solidFill>
                  <a:srgbClr val="013B4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en-US" altLang="bg-BG" sz="2400" b="1" i="1" dirty="0" smtClean="0">
                <a:solidFill>
                  <a:srgbClr val="013B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altLang="bg-BG" sz="2400" b="1" i="1" dirty="0" smtClean="0">
                <a:solidFill>
                  <a:srgbClr val="013B41"/>
                </a:solidFill>
                <a:latin typeface="Times New Roman" pitchFamily="18" charset="0"/>
                <a:cs typeface="Times New Roman" pitchFamily="18" charset="0"/>
              </a:rPr>
              <a:t>дървообработване </a:t>
            </a:r>
            <a:r>
              <a:rPr lang="bg-BG" altLang="bg-BG" sz="2400" b="1" i="1" dirty="0">
                <a:solidFill>
                  <a:srgbClr val="013B41"/>
                </a:solidFill>
                <a:latin typeface="Times New Roman" pitchFamily="18" charset="0"/>
                <a:cs typeface="Times New Roman" pitchFamily="18" charset="0"/>
              </a:rPr>
              <a:t>и строителство „Цар Иван Асен ІІ“ - Хасково</a:t>
            </a:r>
            <a:r>
              <a:rPr lang="bg-BG" altLang="bg-BG" sz="4000" dirty="0">
                <a:solidFill>
                  <a:srgbClr val="013B4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altLang="bg-BG" sz="4000" dirty="0">
                <a:solidFill>
                  <a:srgbClr val="013B41"/>
                </a:solidFill>
                <a:latin typeface="Times New Roman" pitchFamily="18" charset="0"/>
                <a:cs typeface="Times New Roman" pitchFamily="18" charset="0"/>
              </a:rPr>
            </a:br>
            <a:endParaRPr lang="bg-BG" altLang="bg-BG" sz="4000" dirty="0">
              <a:solidFill>
                <a:srgbClr val="013B4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803" name="Текстово поле 4"/>
          <p:cNvSpPr txBox="1">
            <a:spLocks noChangeArrowheads="1"/>
          </p:cNvSpPr>
          <p:nvPr/>
        </p:nvSpPr>
        <p:spPr bwMode="auto">
          <a:xfrm>
            <a:off x="715963" y="6302375"/>
            <a:ext cx="6380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bg-BG" altLang="bg-BG" b="1">
                <a:latin typeface="Times New Roman" pitchFamily="18" charset="0"/>
                <a:cs typeface="Times New Roman" pitchFamily="18" charset="0"/>
              </a:rPr>
              <a:t>*Начин на изучаване на чужд език - АЕ - разширено</a:t>
            </a:r>
          </a:p>
        </p:txBody>
      </p:sp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251618" y="1183335"/>
          <a:ext cx="8784878" cy="4968552"/>
        </p:xfrm>
        <a:graphic>
          <a:graphicData uri="http://schemas.openxmlformats.org/drawingml/2006/table">
            <a:tbl>
              <a:tblPr/>
              <a:tblGrid>
                <a:gridCol w="4996434">
                  <a:extLst>
                    <a:ext uri="{9D8B030D-6E8A-4147-A177-3AD203B41FA5}"/>
                  </a:extLst>
                </a:gridCol>
                <a:gridCol w="504056">
                  <a:extLst>
                    <a:ext uri="{9D8B030D-6E8A-4147-A177-3AD203B41FA5}"/>
                  </a:extLst>
                </a:gridCol>
                <a:gridCol w="648072">
                  <a:extLst>
                    <a:ext uri="{9D8B030D-6E8A-4147-A177-3AD203B41FA5}"/>
                  </a:extLst>
                </a:gridCol>
                <a:gridCol w="650269">
                  <a:extLst>
                    <a:ext uri="{9D8B030D-6E8A-4147-A177-3AD203B41FA5}"/>
                  </a:extLst>
                </a:gridCol>
                <a:gridCol w="1080120">
                  <a:extLst>
                    <a:ext uri="{9D8B030D-6E8A-4147-A177-3AD203B41FA5}"/>
                  </a:extLst>
                </a:gridCol>
                <a:gridCol w="905927">
                  <a:extLst>
                    <a:ext uri="{9D8B030D-6E8A-4147-A177-3AD203B41FA5}"/>
                  </a:extLst>
                </a:gridCol>
              </a:tblGrid>
              <a:tr h="265625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на професия</a:t>
                      </a:r>
                      <a:r>
                        <a:rPr lang="bg-BG" sz="2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и специалност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Брой паралелки</a:t>
                      </a:r>
                      <a:endParaRPr lang="bg-BG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Начин на </a:t>
                      </a:r>
                      <a:r>
                        <a:rPr lang="bg-BG" sz="16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балообразуване</a:t>
                      </a:r>
                      <a:endParaRPr lang="bg-BG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65625">
                <a:tc vMerge="1">
                  <a:txBody>
                    <a:bodyPr/>
                    <a:lstStyle/>
                    <a:p>
                      <a:pPr algn="l" fontAlgn="ctr"/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Изпити</a:t>
                      </a:r>
                      <a:endParaRPr lang="bg-BG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rowSpan="2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Предмети от свидетелството за основно образование</a:t>
                      </a:r>
                      <a:endParaRPr lang="bg-BG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11279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БЕЛ</a:t>
                      </a:r>
                      <a:endParaRPr lang="bg-BG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</a:t>
                      </a:r>
                      <a:endParaRPr lang="bg-BG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6490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Брокер</a:t>
                      </a:r>
                    </a:p>
                    <a:p>
                      <a:pPr algn="l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Недвижими имоти*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bg-BG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</a:t>
                      </a:r>
                      <a:endParaRPr lang="bg-BG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490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Системен програмист</a:t>
                      </a:r>
                    </a:p>
                    <a:p>
                      <a:pPr algn="l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Системно програмиране*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bg-BG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</a:t>
                      </a:r>
                      <a:endParaRPr lang="bg-BG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490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 fontAlgn="ctr"/>
                      <a:r>
                        <a:rPr lang="bg-BG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  Техник-технолог в дървообработването</a:t>
                      </a:r>
                    </a:p>
                    <a:p>
                      <a:pPr algn="l" fontAlgn="ctr"/>
                      <a:r>
                        <a:rPr lang="bg-BG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Мебелно производство*</a:t>
                      </a:r>
                      <a:endParaRPr lang="bg-BG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bg-BG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ИИ</a:t>
                      </a:r>
                      <a:endParaRPr lang="bg-BG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490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bg-BG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 Строителен техник</a:t>
                      </a:r>
                    </a:p>
                    <a:p>
                      <a:pPr algn="l" fontAlgn="ctr"/>
                      <a:r>
                        <a:rPr lang="bg-BG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Строителство и архитектура*</a:t>
                      </a:r>
                      <a:endParaRPr lang="bg-BG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bg-BG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ИИ</a:t>
                      </a:r>
                      <a:endParaRPr lang="bg-BG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490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 fontAlgn="ctr"/>
                      <a:r>
                        <a:rPr lang="bg-BG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  </a:t>
                      </a:r>
                      <a:r>
                        <a:rPr lang="bg-BG" sz="2000" b="1" i="0" u="none" strike="noStrike" dirty="0" err="1" smtClean="0">
                          <a:solidFill>
                            <a:schemeClr val="tx1"/>
                          </a:solidFill>
                          <a:latin typeface="Times New Roman"/>
                        </a:rPr>
                        <a:t>Техник-озеленител</a:t>
                      </a:r>
                      <a:endParaRPr lang="bg-BG" sz="2000" b="1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Парково строителство и озеленяване</a:t>
                      </a:r>
                      <a:r>
                        <a:rPr kumimoji="0" lang="bg-BG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0,5</a:t>
                      </a:r>
                      <a:endParaRPr lang="bg-BG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bg-BG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ИИ</a:t>
                      </a:r>
                      <a:endParaRPr lang="bg-BG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806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 fontAlgn="ctr"/>
                      <a:r>
                        <a:rPr lang="bg-BG" sz="2000" b="1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  Т</a:t>
                      </a:r>
                      <a:r>
                        <a:rPr lang="bg-BG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ехник-лесовъд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Горско и ловно</a:t>
                      </a:r>
                      <a:r>
                        <a:rPr lang="bg-BG" sz="2000" b="1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стопанство</a:t>
                      </a:r>
                      <a:r>
                        <a:rPr kumimoji="0" lang="bg-BG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0,5</a:t>
                      </a:r>
                      <a:endParaRPr lang="bg-BG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bg-BG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БЗО</a:t>
                      </a:r>
                      <a:endParaRPr lang="bg-BG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bg-BG" altLang="bg-BG" sz="2000" dirty="0">
                <a:solidFill>
                  <a:srgbClr val="013B41"/>
                </a:solidFill>
              </a:rPr>
              <a:t/>
            </a:r>
            <a:br>
              <a:rPr lang="bg-BG" altLang="bg-BG" sz="2000" dirty="0">
                <a:solidFill>
                  <a:srgbClr val="013B41"/>
                </a:solidFill>
              </a:rPr>
            </a:br>
            <a:r>
              <a:rPr lang="bg-BG" altLang="bg-BG" sz="2400" b="1" i="1" dirty="0" smtClean="0">
                <a:solidFill>
                  <a:srgbClr val="013B41"/>
                </a:solidFill>
                <a:latin typeface="Times New Roman" pitchFamily="18" charset="0"/>
                <a:cs typeface="Times New Roman" pitchFamily="18" charset="0"/>
              </a:rPr>
              <a:t>Професионална</a:t>
            </a:r>
            <a:r>
              <a:rPr lang="en-US" altLang="bg-BG" sz="2400" b="1" i="1" dirty="0" smtClean="0">
                <a:solidFill>
                  <a:srgbClr val="013B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altLang="bg-BG" sz="2400" b="1" i="1" dirty="0" smtClean="0">
                <a:solidFill>
                  <a:srgbClr val="013B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altLang="bg-BG" sz="2400" b="1" i="1" dirty="0">
                <a:solidFill>
                  <a:srgbClr val="013B41"/>
                </a:solidFill>
                <a:latin typeface="Times New Roman" pitchFamily="18" charset="0"/>
                <a:cs typeface="Times New Roman" pitchFamily="18" charset="0"/>
              </a:rPr>
              <a:t>гимназия по лека промишленост </a:t>
            </a:r>
            <a:br>
              <a:rPr lang="bg-BG" altLang="bg-BG" sz="2400" b="1" i="1" dirty="0">
                <a:solidFill>
                  <a:srgbClr val="013B4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altLang="bg-BG" sz="2400" b="1" i="1" dirty="0">
                <a:solidFill>
                  <a:srgbClr val="013B41"/>
                </a:solidFill>
                <a:latin typeface="Times New Roman" pitchFamily="18" charset="0"/>
                <a:cs typeface="Times New Roman" pitchFamily="18" charset="0"/>
              </a:rPr>
              <a:t>„Райна Княгиня“ - Хасково</a:t>
            </a:r>
            <a:r>
              <a:rPr lang="bg-BG" altLang="bg-BG" sz="2000" dirty="0">
                <a:solidFill>
                  <a:srgbClr val="013B41"/>
                </a:solidFill>
              </a:rPr>
              <a:t/>
            </a:r>
            <a:br>
              <a:rPr lang="bg-BG" altLang="bg-BG" sz="2000" dirty="0">
                <a:solidFill>
                  <a:srgbClr val="013B41"/>
                </a:solidFill>
              </a:rPr>
            </a:br>
            <a:endParaRPr lang="bg-BG" altLang="bg-BG" sz="2000" dirty="0">
              <a:solidFill>
                <a:srgbClr val="013B41"/>
              </a:solidFill>
            </a:endParaRPr>
          </a:p>
        </p:txBody>
      </p:sp>
      <p:sp>
        <p:nvSpPr>
          <p:cNvPr id="77827" name="Текстово поле 4"/>
          <p:cNvSpPr txBox="1">
            <a:spLocks noChangeArrowheads="1"/>
          </p:cNvSpPr>
          <p:nvPr/>
        </p:nvSpPr>
        <p:spPr bwMode="auto">
          <a:xfrm>
            <a:off x="457200" y="5657850"/>
            <a:ext cx="6302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bg-BG" altLang="bg-BG" sz="2000" b="1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bg-BG" altLang="bg-BG" b="1">
                <a:latin typeface="Times New Roman" pitchFamily="18" charset="0"/>
                <a:cs typeface="Times New Roman" pitchFamily="18" charset="0"/>
              </a:rPr>
              <a:t>Начин на изучаване на чужд език - АЕ - разширено</a:t>
            </a:r>
          </a:p>
        </p:txBody>
      </p:sp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251569" y="1477123"/>
          <a:ext cx="8640862" cy="3744110"/>
        </p:xfrm>
        <a:graphic>
          <a:graphicData uri="http://schemas.openxmlformats.org/drawingml/2006/table">
            <a:tbl>
              <a:tblPr/>
              <a:tblGrid>
                <a:gridCol w="4879007">
                  <a:extLst>
                    <a:ext uri="{9D8B030D-6E8A-4147-A177-3AD203B41FA5}"/>
                  </a:extLst>
                </a:gridCol>
                <a:gridCol w="504056">
                  <a:extLst>
                    <a:ext uri="{9D8B030D-6E8A-4147-A177-3AD203B41FA5}"/>
                  </a:extLst>
                </a:gridCol>
                <a:gridCol w="648072">
                  <a:extLst>
                    <a:ext uri="{9D8B030D-6E8A-4147-A177-3AD203B41FA5}"/>
                  </a:extLst>
                </a:gridCol>
                <a:gridCol w="737617">
                  <a:extLst>
                    <a:ext uri="{9D8B030D-6E8A-4147-A177-3AD203B41FA5}"/>
                  </a:extLst>
                </a:gridCol>
                <a:gridCol w="992772">
                  <a:extLst>
                    <a:ext uri="{9D8B030D-6E8A-4147-A177-3AD203B41FA5}"/>
                  </a:extLst>
                </a:gridCol>
                <a:gridCol w="879338">
                  <a:extLst>
                    <a:ext uri="{9D8B030D-6E8A-4147-A177-3AD203B41FA5}"/>
                  </a:extLst>
                </a:gridCol>
              </a:tblGrid>
              <a:tr h="268729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на професия</a:t>
                      </a:r>
                      <a:r>
                        <a:rPr lang="bg-BG" sz="2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и специалност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Брой паралелки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Начин на </a:t>
                      </a:r>
                      <a:r>
                        <a:rPr lang="bg-BG" sz="18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балообразуване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68729">
                <a:tc vMerge="1">
                  <a:txBody>
                    <a:bodyPr/>
                    <a:lstStyle/>
                    <a:p>
                      <a:pPr algn="l" fontAlgn="ctr"/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Изпити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rowSpan="2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Предмети от свидетелството за основно образование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779133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БЕЛ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7695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 fontAlgn="ctr"/>
                      <a:r>
                        <a:rPr lang="bg-BG" sz="2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М</a:t>
                      </a:r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оделиер-технолог на облекло</a:t>
                      </a:r>
                    </a:p>
                    <a:p>
                      <a:pPr algn="l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Конструиране, моделиране и технология на облекло от текстил*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ИИ</a:t>
                      </a:r>
                      <a:endParaRPr lang="bg-BG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</a:t>
                      </a:r>
                      <a:endParaRPr lang="bg-BG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7814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 fontAlgn="ctr"/>
                      <a:r>
                        <a:rPr lang="bg-BG" sz="2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О</a:t>
                      </a:r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ператор в производството на облекло</a:t>
                      </a:r>
                    </a:p>
                    <a:p>
                      <a:pPr algn="l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Производство на облекло от текстил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ИИ</a:t>
                      </a:r>
                      <a:endParaRPr lang="bg-BG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</a:t>
                      </a:r>
                      <a:endParaRPr lang="bg-BG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480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 fontAlgn="ctr"/>
                      <a:r>
                        <a:rPr lang="bg-BG" sz="2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Ф</a:t>
                      </a:r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ризьор</a:t>
                      </a:r>
                    </a:p>
                    <a:p>
                      <a:pPr algn="l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Фризьорство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ИИ</a:t>
                      </a:r>
                      <a:endParaRPr lang="bg-BG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БЗО</a:t>
                      </a:r>
                      <a:endParaRPr lang="bg-BG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 txBox="1">
            <a:spLocks/>
          </p:cNvSpPr>
          <p:nvPr/>
        </p:nvSpPr>
        <p:spPr bwMode="auto">
          <a:xfrm>
            <a:off x="1187450" y="274638"/>
            <a:ext cx="7956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bg-BG" altLang="bg-BG" sz="2000" dirty="0">
                <a:solidFill>
                  <a:srgbClr val="013B41"/>
                </a:solidFill>
              </a:rPr>
              <a:t/>
            </a:r>
            <a:br>
              <a:rPr lang="bg-BG" altLang="bg-BG" sz="2000" dirty="0">
                <a:solidFill>
                  <a:srgbClr val="013B41"/>
                </a:solidFill>
              </a:rPr>
            </a:br>
            <a:r>
              <a:rPr lang="bg-BG" altLang="bg-BG" sz="2400" b="1" i="1" dirty="0">
                <a:solidFill>
                  <a:srgbClr val="013B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altLang="bg-BG" sz="2400" b="1" i="1" dirty="0" smtClean="0">
                <a:solidFill>
                  <a:srgbClr val="013B41"/>
                </a:solidFill>
                <a:latin typeface="Times New Roman" pitchFamily="18" charset="0"/>
                <a:cs typeface="Times New Roman" pitchFamily="18" charset="0"/>
              </a:rPr>
              <a:t>Професионална</a:t>
            </a:r>
            <a:r>
              <a:rPr lang="en-US" altLang="bg-BG" sz="2400" b="1" i="1" dirty="0" smtClean="0">
                <a:solidFill>
                  <a:srgbClr val="013B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altLang="bg-BG" sz="2400" b="1" i="1" dirty="0" smtClean="0">
                <a:solidFill>
                  <a:srgbClr val="013B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altLang="bg-BG" sz="2400" b="1" i="1" dirty="0">
                <a:solidFill>
                  <a:srgbClr val="013B41"/>
                </a:solidFill>
                <a:latin typeface="Times New Roman" pitchFamily="18" charset="0"/>
                <a:cs typeface="Times New Roman" pitchFamily="18" charset="0"/>
              </a:rPr>
              <a:t>гимназия </a:t>
            </a:r>
            <a:r>
              <a:rPr lang="en-US" altLang="bg-BG" sz="2400" b="1" i="1" dirty="0" smtClean="0">
                <a:solidFill>
                  <a:srgbClr val="013B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altLang="bg-BG" sz="2400" b="1" i="1" dirty="0" smtClean="0">
                <a:solidFill>
                  <a:srgbClr val="013B41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bg-BG" sz="2400" b="1" i="1" dirty="0" smtClean="0">
                <a:solidFill>
                  <a:srgbClr val="013B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altLang="bg-BG" sz="2400" b="1" i="1" dirty="0" smtClean="0">
                <a:solidFill>
                  <a:srgbClr val="013B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altLang="bg-BG" sz="2400" b="1" i="1" dirty="0" err="1">
                <a:solidFill>
                  <a:srgbClr val="013B41"/>
                </a:solidFill>
                <a:latin typeface="Times New Roman" pitchFamily="18" charset="0"/>
                <a:cs typeface="Times New Roman" pitchFamily="18" charset="0"/>
              </a:rPr>
              <a:t>механоелектротехника</a:t>
            </a:r>
            <a:r>
              <a:rPr lang="bg-BG" altLang="bg-BG" sz="2400" b="1" i="1" dirty="0">
                <a:solidFill>
                  <a:srgbClr val="013B41"/>
                </a:solidFill>
                <a:latin typeface="Times New Roman" pitchFamily="18" charset="0"/>
                <a:cs typeface="Times New Roman" pitchFamily="18" charset="0"/>
              </a:rPr>
              <a:t> „Стойчо и Кица Марчеви“ - Хасково</a:t>
            </a:r>
            <a:r>
              <a:rPr lang="bg-BG" altLang="bg-BG" sz="2400" dirty="0">
                <a:solidFill>
                  <a:srgbClr val="013B4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altLang="bg-BG" sz="2400" dirty="0">
                <a:solidFill>
                  <a:srgbClr val="013B41"/>
                </a:solidFill>
                <a:latin typeface="Times New Roman" pitchFamily="18" charset="0"/>
                <a:cs typeface="Times New Roman" pitchFamily="18" charset="0"/>
              </a:rPr>
            </a:br>
            <a:endParaRPr lang="bg-BG" altLang="bg-BG" sz="2400" dirty="0">
              <a:solidFill>
                <a:srgbClr val="013B4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851" name="Текстово поле 4"/>
          <p:cNvSpPr txBox="1">
            <a:spLocks noChangeArrowheads="1"/>
          </p:cNvSpPr>
          <p:nvPr/>
        </p:nvSpPr>
        <p:spPr bwMode="auto">
          <a:xfrm>
            <a:off x="312738" y="6446838"/>
            <a:ext cx="72723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bg-BG" sz="1600" b="1">
                <a:latin typeface="Times New Roman" pitchFamily="18" charset="0"/>
                <a:cs typeface="Times New Roman" pitchFamily="18" charset="0"/>
              </a:rPr>
              <a:t>**АЕ – интензивно;</a:t>
            </a:r>
            <a:r>
              <a:rPr lang="ru-RU" altLang="bg-BG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*АЕ – разширено</a:t>
            </a:r>
          </a:p>
        </p:txBody>
      </p: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863015"/>
              </p:ext>
            </p:extLst>
          </p:nvPr>
        </p:nvGraphicFramePr>
        <p:xfrm>
          <a:off x="312737" y="1417638"/>
          <a:ext cx="8643788" cy="4936414"/>
        </p:xfrm>
        <a:graphic>
          <a:graphicData uri="http://schemas.openxmlformats.org/drawingml/2006/table">
            <a:tbl>
              <a:tblPr/>
              <a:tblGrid>
                <a:gridCol w="5042225">
                  <a:extLst>
                    <a:ext uri="{9D8B030D-6E8A-4147-A177-3AD203B41FA5}"/>
                  </a:extLst>
                </a:gridCol>
                <a:gridCol w="504233">
                  <a:extLst>
                    <a:ext uri="{9D8B030D-6E8A-4147-A177-3AD203B41FA5}"/>
                  </a:extLst>
                </a:gridCol>
                <a:gridCol w="648299">
                  <a:extLst>
                    <a:ext uri="{9D8B030D-6E8A-4147-A177-3AD203B41FA5}"/>
                  </a:extLst>
                </a:gridCol>
                <a:gridCol w="576266">
                  <a:extLst>
                    <a:ext uri="{9D8B030D-6E8A-4147-A177-3AD203B41FA5}"/>
                  </a:extLst>
                </a:gridCol>
                <a:gridCol w="993119">
                  <a:extLst>
                    <a:ext uri="{9D8B030D-6E8A-4147-A177-3AD203B41FA5}"/>
                  </a:extLst>
                </a:gridCol>
                <a:gridCol w="879646">
                  <a:extLst>
                    <a:ext uri="{9D8B030D-6E8A-4147-A177-3AD203B41FA5}"/>
                  </a:extLst>
                </a:gridCol>
              </a:tblGrid>
              <a:tr h="352246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bg-BG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на професия</a:t>
                      </a:r>
                      <a:r>
                        <a:rPr lang="bg-BG" sz="16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и специалност</a:t>
                      </a:r>
                      <a:endParaRPr lang="bg-BG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bg-BG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Брой паралелки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Начин на </a:t>
                      </a:r>
                      <a:r>
                        <a:rPr lang="bg-BG" sz="18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балообразуване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52246">
                <a:tc vMerge="1">
                  <a:txBody>
                    <a:bodyPr/>
                    <a:lstStyle/>
                    <a:p>
                      <a:pPr algn="l" fontAlgn="ctr"/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bg-BG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Изпити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rowSpan="2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bg-BG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Предмети от свидетелството за основно образование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26697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bg-BG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БЕЛ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bg-BG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717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Приложен програмист</a:t>
                      </a:r>
                    </a:p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Приложно програмиране **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bg-BG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bg-BG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bg-BG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bg-BG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bg-BG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</a:t>
                      </a:r>
                      <a:endParaRPr lang="bg-BG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bg-BG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</a:t>
                      </a:r>
                      <a:endParaRPr lang="bg-BG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717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Електротехник</a:t>
                      </a:r>
                    </a:p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bg-BG" sz="2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Електрически машини и апарати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bg-BG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bg-BG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bg-BG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bg-BG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bg-BG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bg-BG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</a:t>
                      </a:r>
                      <a:endParaRPr lang="bg-BG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bg-BG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ТП</a:t>
                      </a:r>
                      <a:endParaRPr lang="bg-BG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8521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 </a:t>
                      </a:r>
                      <a:r>
                        <a:rPr kumimoji="0" lang="bg-BG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Техник на енергийни съоръжения и инсталации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 Топлотехника – топлинна, климатична, вентилационна и хладилна</a:t>
                      </a:r>
                      <a:endParaRPr kumimoji="0" lang="bg-BG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bg-BG" sz="16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 lang="bg-BG" sz="16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bg-BG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bg-BG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bg-BG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bg-BG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</a:t>
                      </a:r>
                      <a:endParaRPr lang="bg-BG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bg-BG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ТП</a:t>
                      </a:r>
                      <a:endParaRPr lang="bg-BG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95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Техник на компютърни системи</a:t>
                      </a:r>
                    </a:p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Компютърна техника и технологии 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bg-BG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bg-BG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bg-BG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bg-BG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bg-BG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</a:t>
                      </a:r>
                      <a:endParaRPr lang="bg-BG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bg-BG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</a:t>
                      </a:r>
                      <a:endParaRPr lang="bg-BG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96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bg-BG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 Техник на компютърни системи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bg-BG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Компютърни мрежи </a:t>
                      </a:r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bg-BG" sz="16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bg-BG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bg-BG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bg-BG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bg-BG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</a:t>
                      </a:r>
                      <a:endParaRPr lang="bg-BG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bg-BG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</a:t>
                      </a:r>
                      <a:endParaRPr lang="bg-BG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6"/>
          <p:cNvSpPr>
            <a:spLocks noChangeArrowheads="1"/>
          </p:cNvSpPr>
          <p:nvPr/>
        </p:nvSpPr>
        <p:spPr bwMode="auto">
          <a:xfrm>
            <a:off x="806450" y="455613"/>
            <a:ext cx="7848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bg-BG" altLang="bg-BG" sz="24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Средно училище  „Васил Левски“ - Хасково</a:t>
            </a:r>
            <a:r>
              <a:rPr lang="en-US" altLang="bg-BG" sz="24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bg-BG" altLang="bg-BG" sz="2400" b="1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5"/>
          <p:cNvGraphicFramePr>
            <a:graphicFrameLocks noGrp="1"/>
          </p:cNvGraphicFramePr>
          <p:nvPr/>
        </p:nvGraphicFramePr>
        <p:xfrm>
          <a:off x="373157" y="950938"/>
          <a:ext cx="8450074" cy="1814021"/>
        </p:xfrm>
        <a:graphic>
          <a:graphicData uri="http://schemas.openxmlformats.org/drawingml/2006/table">
            <a:tbl>
              <a:tblPr/>
              <a:tblGrid>
                <a:gridCol w="4477180">
                  <a:extLst>
                    <a:ext uri="{9D8B030D-6E8A-4147-A177-3AD203B41FA5}"/>
                  </a:extLst>
                </a:gridCol>
                <a:gridCol w="562335">
                  <a:extLst>
                    <a:ext uri="{9D8B030D-6E8A-4147-A177-3AD203B41FA5}"/>
                  </a:extLst>
                </a:gridCol>
                <a:gridCol w="722142">
                  <a:extLst>
                    <a:ext uri="{9D8B030D-6E8A-4147-A177-3AD203B41FA5}"/>
                  </a:extLst>
                </a:gridCol>
                <a:gridCol w="794356">
                  <a:extLst>
                    <a:ext uri="{9D8B030D-6E8A-4147-A177-3AD203B41FA5}"/>
                  </a:extLst>
                </a:gridCol>
                <a:gridCol w="1083213">
                  <a:extLst>
                    <a:ext uri="{9D8B030D-6E8A-4147-A177-3AD203B41FA5}"/>
                  </a:extLst>
                </a:gridCol>
                <a:gridCol w="810848">
                  <a:extLst>
                    <a:ext uri="{9D8B030D-6E8A-4147-A177-3AD203B41FA5}"/>
                  </a:extLst>
                </a:gridCol>
              </a:tblGrid>
              <a:tr h="365104">
                <a:tc rowSpan="3">
                  <a:txBody>
                    <a:bodyPr/>
                    <a:lstStyle/>
                    <a:p>
                      <a:pPr algn="l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на профила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bg-BG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Брой паралелки</a:t>
                      </a:r>
                      <a:endParaRPr lang="bg-BG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Начин на </a:t>
                      </a:r>
                      <a:r>
                        <a:rPr lang="bg-BG" sz="20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балообразуване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45718">
                <a:tc vMerge="1">
                  <a:txBody>
                    <a:bodyPr/>
                    <a:lstStyle/>
                    <a:p>
                      <a:pPr algn="l" fontAlgn="ctr"/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Изпити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Предмети от свидетелството за основно образование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619506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БЕЛ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42112">
                <a:tc>
                  <a:txBody>
                    <a:bodyPr/>
                    <a:lstStyle/>
                    <a:p>
                      <a:pPr algn="l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Природни науки*</a:t>
                      </a:r>
                      <a:r>
                        <a:rPr kumimoji="0" lang="bg-BG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*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БЕЛ</a:t>
                      </a:r>
                      <a:endParaRPr lang="bg-BG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b="1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bg-BG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9876" name="Текстово поле 3"/>
          <p:cNvSpPr txBox="1">
            <a:spLocks noChangeArrowheads="1"/>
          </p:cNvSpPr>
          <p:nvPr/>
        </p:nvSpPr>
        <p:spPr bwMode="auto">
          <a:xfrm>
            <a:off x="323850" y="2932113"/>
            <a:ext cx="6985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bg-BG" altLang="bg-BG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bg-BG" altLang="en-US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bg-BG" altLang="bg-BG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Начин на изучаване на чужд език - АЕ - интензивно</a:t>
            </a:r>
          </a:p>
        </p:txBody>
      </p:sp>
      <p:sp>
        <p:nvSpPr>
          <p:cNvPr id="79877" name="Rectangle 8"/>
          <p:cNvSpPr>
            <a:spLocks noChangeArrowheads="1"/>
          </p:cNvSpPr>
          <p:nvPr/>
        </p:nvSpPr>
        <p:spPr bwMode="auto">
          <a:xfrm>
            <a:off x="323850" y="3357563"/>
            <a:ext cx="8331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bg-BG" altLang="bg-BG" sz="24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Средно училище </a:t>
            </a:r>
            <a:r>
              <a:rPr lang="en-US" altLang="bg-BG" sz="24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altLang="bg-BG" sz="24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„Св. Паисий Хилендарски“ - Хасково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77714" y="4077072"/>
          <a:ext cx="8640959" cy="1777046"/>
        </p:xfrm>
        <a:graphic>
          <a:graphicData uri="http://schemas.openxmlformats.org/drawingml/2006/table">
            <a:tbl>
              <a:tblPr/>
              <a:tblGrid>
                <a:gridCol w="4583616">
                  <a:extLst>
                    <a:ext uri="{9D8B030D-6E8A-4147-A177-3AD203B41FA5}"/>
                  </a:extLst>
                </a:gridCol>
                <a:gridCol w="648072">
                  <a:extLst>
                    <a:ext uri="{9D8B030D-6E8A-4147-A177-3AD203B41FA5}"/>
                  </a:extLst>
                </a:gridCol>
                <a:gridCol w="870796">
                  <a:extLst>
                    <a:ext uri="{9D8B030D-6E8A-4147-A177-3AD203B41FA5}"/>
                  </a:extLst>
                </a:gridCol>
                <a:gridCol w="537507">
                  <a:extLst>
                    <a:ext uri="{9D8B030D-6E8A-4147-A177-3AD203B41FA5}"/>
                  </a:extLst>
                </a:gridCol>
                <a:gridCol w="1077167">
                  <a:extLst>
                    <a:ext uri="{9D8B030D-6E8A-4147-A177-3AD203B41FA5}"/>
                  </a:extLst>
                </a:gridCol>
                <a:gridCol w="923801">
                  <a:extLst>
                    <a:ext uri="{9D8B030D-6E8A-4147-A177-3AD203B41FA5}"/>
                  </a:extLst>
                </a:gridCol>
              </a:tblGrid>
              <a:tr h="268999">
                <a:tc rowSpan="3">
                  <a:txBody>
                    <a:bodyPr/>
                    <a:lstStyle/>
                    <a:p>
                      <a:pPr algn="l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на профила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bg-BG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Брой паралелки</a:t>
                      </a:r>
                      <a:endParaRPr lang="bg-BG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Начин на </a:t>
                      </a:r>
                      <a:r>
                        <a:rPr lang="bg-BG" sz="20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балообразуване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55916">
                <a:tc vMerge="1">
                  <a:txBody>
                    <a:bodyPr/>
                    <a:lstStyle/>
                    <a:p>
                      <a:pPr algn="l" fontAlgn="ctr"/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Изпити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Предмети от свидетелството за основно образование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27213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БЕЛ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55916">
                <a:tc>
                  <a:txBody>
                    <a:bodyPr/>
                    <a:lstStyle/>
                    <a:p>
                      <a:pPr algn="l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Предприемачески*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ГИ</a:t>
                      </a:r>
                      <a:endParaRPr lang="bg-BG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</a:t>
                      </a:r>
                      <a:endParaRPr lang="bg-BG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9879" name="Текстово поле 6"/>
          <p:cNvSpPr txBox="1">
            <a:spLocks noChangeArrowheads="1"/>
          </p:cNvSpPr>
          <p:nvPr/>
        </p:nvSpPr>
        <p:spPr bwMode="auto">
          <a:xfrm>
            <a:off x="1539875" y="6197600"/>
            <a:ext cx="61166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bg-BG" altLang="bg-BG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*Начин на изучаване на чужд език - АЕ - разширено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4675"/>
          </a:xfrm>
        </p:spPr>
        <p:txBody>
          <a:bodyPr/>
          <a:lstStyle/>
          <a:p>
            <a:endParaRPr lang="bg-BG" altLang="bg-BG" sz="2000" smtClean="0"/>
          </a:p>
        </p:txBody>
      </p:sp>
      <p:pic>
        <p:nvPicPr>
          <p:cNvPr id="80899" name="Content Placeholder 5" descr="Picture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graphicFrame>
        <p:nvGraphicFramePr>
          <p:cNvPr id="7" name="Table 5"/>
          <p:cNvGraphicFramePr>
            <a:graphicFrameLocks noGrp="1"/>
          </p:cNvGraphicFramePr>
          <p:nvPr/>
        </p:nvGraphicFramePr>
        <p:xfrm>
          <a:off x="457200" y="2492896"/>
          <a:ext cx="8363273" cy="3669002"/>
        </p:xfrm>
        <a:graphic>
          <a:graphicData uri="http://schemas.openxmlformats.org/drawingml/2006/table">
            <a:tbl>
              <a:tblPr/>
              <a:tblGrid>
                <a:gridCol w="4749307">
                  <a:extLst>
                    <a:ext uri="{9D8B030D-6E8A-4147-A177-3AD203B41FA5}"/>
                  </a:extLst>
                </a:gridCol>
                <a:gridCol w="557564">
                  <a:extLst>
                    <a:ext uri="{9D8B030D-6E8A-4147-A177-3AD203B41FA5}"/>
                  </a:extLst>
                </a:gridCol>
                <a:gridCol w="627260">
                  <a:extLst>
                    <a:ext uri="{9D8B030D-6E8A-4147-A177-3AD203B41FA5}"/>
                  </a:extLst>
                </a:gridCol>
                <a:gridCol w="628941">
                  <a:extLst>
                    <a:ext uri="{9D8B030D-6E8A-4147-A177-3AD203B41FA5}"/>
                  </a:extLst>
                </a:gridCol>
                <a:gridCol w="949102">
                  <a:extLst>
                    <a:ext uri="{9D8B030D-6E8A-4147-A177-3AD203B41FA5}"/>
                  </a:extLst>
                </a:gridCol>
                <a:gridCol w="851099">
                  <a:extLst>
                    <a:ext uri="{9D8B030D-6E8A-4147-A177-3AD203B41FA5}"/>
                  </a:extLst>
                </a:gridCol>
              </a:tblGrid>
              <a:tr h="352985">
                <a:tc rowSpan="3">
                  <a:txBody>
                    <a:bodyPr/>
                    <a:lstStyle/>
                    <a:p>
                      <a:pPr algn="l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на профила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bg-BG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Брой паралелки</a:t>
                      </a:r>
                      <a:endParaRPr lang="bg-BG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Начин на </a:t>
                      </a:r>
                      <a:r>
                        <a:rPr lang="bg-BG" sz="20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балообразуване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52985">
                <a:tc vMerge="1">
                  <a:txBody>
                    <a:bodyPr/>
                    <a:lstStyle/>
                    <a:p>
                      <a:pPr algn="l" fontAlgn="ctr"/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Изпити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Предмети от свидетелството за основно образование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026866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БЕЛ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6585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Чужди езици 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– английски</a:t>
                      </a:r>
                      <a:r>
                        <a:rPr lang="ru-RU" sz="2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и немски език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4" marR="9524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</a:t>
                      </a:r>
                      <a:endParaRPr lang="bg-BG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bg-BG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6585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Чужди езици 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– </a:t>
                      </a:r>
                      <a:r>
                        <a:rPr lang="ru-RU" sz="20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английски</a:t>
                      </a:r>
                      <a:r>
                        <a:rPr lang="ru-RU" sz="2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и </a:t>
                      </a:r>
                      <a:r>
                        <a:rPr lang="ru-RU" sz="2000" b="1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руски</a:t>
                      </a:r>
                      <a:r>
                        <a:rPr lang="ru-RU" sz="2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000" b="1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език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4" marR="9524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</a:t>
                      </a:r>
                      <a:endParaRPr lang="bg-BG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bg-BG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065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Чужди езици 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–</a:t>
                      </a:r>
                      <a:r>
                        <a:rPr lang="ru-RU" sz="2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английски и  </a:t>
                      </a:r>
                      <a:r>
                        <a:rPr lang="ru-RU" sz="2000" b="1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испански</a:t>
                      </a:r>
                      <a:r>
                        <a:rPr lang="ru-RU" sz="2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000" b="1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език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4" marR="9524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</a:t>
                      </a:r>
                      <a:endParaRPr lang="bg-BG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</a:t>
                      </a:r>
                      <a:endParaRPr lang="bg-BG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bg-BG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80901" name="Title 1"/>
          <p:cNvSpPr txBox="1">
            <a:spLocks/>
          </p:cNvSpPr>
          <p:nvPr/>
        </p:nvSpPr>
        <p:spPr bwMode="auto">
          <a:xfrm>
            <a:off x="457200" y="692150"/>
            <a:ext cx="82296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bg-BG" altLang="bg-BG" sz="2800" b="1" i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Община Димитровград</a:t>
            </a:r>
            <a:r>
              <a:rPr lang="bg-BG" altLang="bg-BG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altLang="bg-BG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bg-BG" altLang="bg-BG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g-BG" altLang="bg-BG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Профилирана</a:t>
            </a:r>
            <a:r>
              <a:rPr lang="en-US" altLang="bg-BG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altLang="bg-BG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езикова</a:t>
            </a:r>
            <a:r>
              <a:rPr lang="en-US" altLang="bg-BG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altLang="bg-BG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altLang="bg-BG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гимназия „Д-р Иван </a:t>
            </a:r>
            <a:r>
              <a:rPr lang="bg-BG" altLang="bg-BG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Богоров</a:t>
            </a:r>
            <a:r>
              <a:rPr lang="bg-BG" altLang="bg-BG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br>
              <a:rPr lang="bg-BG" altLang="bg-BG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altLang="bg-BG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Димитровград</a:t>
            </a:r>
            <a:r>
              <a:rPr lang="bg-BG" altLang="bg-BG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altLang="bg-BG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bg-BG" altLang="bg-BG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altLang="bg-BG" sz="2000" smtClean="0"/>
          </a:p>
        </p:txBody>
      </p:sp>
      <p:pic>
        <p:nvPicPr>
          <p:cNvPr id="81923" name="Content Placeholder 3" descr="Pictur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Текстово поле 1"/>
          <p:cNvSpPr txBox="1">
            <a:spLocks noChangeArrowheads="1"/>
          </p:cNvSpPr>
          <p:nvPr/>
        </p:nvSpPr>
        <p:spPr bwMode="auto">
          <a:xfrm>
            <a:off x="684213" y="5929313"/>
            <a:ext cx="5732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bg-BG" altLang="bg-BG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*Начин на изучаване на чужд език - АЕ - интензивно</a:t>
            </a: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1149350" y="115888"/>
            <a:ext cx="7848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bg-BG" altLang="bg-BG" sz="2400" b="1" i="1" dirty="0">
                <a:latin typeface="Times New Roman" pitchFamily="18" charset="0"/>
                <a:cs typeface="Times New Roman" pitchFamily="18" charset="0"/>
              </a:rPr>
              <a:t>Природо-математическа </a:t>
            </a:r>
            <a:r>
              <a:rPr lang="en-US" altLang="bg-BG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altLang="bg-BG" sz="2400" b="1" i="1" dirty="0" smtClean="0">
                <a:latin typeface="Times New Roman" pitchFamily="18" charset="0"/>
                <a:cs typeface="Times New Roman" pitchFamily="18" charset="0"/>
              </a:rPr>
              <a:t>гимназия  </a:t>
            </a:r>
            <a:r>
              <a:rPr lang="bg-BG" altLang="bg-BG" sz="2400" b="1" i="1" dirty="0">
                <a:latin typeface="Times New Roman" pitchFamily="18" charset="0"/>
                <a:cs typeface="Times New Roman" pitchFamily="18" charset="0"/>
              </a:rPr>
              <a:t>„Иван Вазов“</a:t>
            </a:r>
          </a:p>
          <a:p>
            <a:pPr algn="ctr" eaLnBrk="1" hangingPunct="1"/>
            <a:r>
              <a:rPr lang="bg-BG" altLang="bg-BG" sz="2400" b="1" i="1" dirty="0">
                <a:latin typeface="Times New Roman" pitchFamily="18" charset="0"/>
                <a:cs typeface="Times New Roman" pitchFamily="18" charset="0"/>
              </a:rPr>
              <a:t>Димитровград</a:t>
            </a:r>
            <a:r>
              <a:rPr lang="bg-BG" altLang="bg-BG" b="1" i="1" dirty="0"/>
              <a:t/>
            </a:r>
            <a:br>
              <a:rPr lang="bg-BG" altLang="bg-BG" b="1" i="1" dirty="0"/>
            </a:br>
            <a:endParaRPr lang="bg-BG" altLang="bg-BG" dirty="0"/>
          </a:p>
        </p:txBody>
      </p:sp>
      <p:graphicFrame>
        <p:nvGraphicFramePr>
          <p:cNvPr id="8" name="Table 5"/>
          <p:cNvGraphicFramePr>
            <a:graphicFrameLocks noGrp="1"/>
          </p:cNvGraphicFramePr>
          <p:nvPr/>
        </p:nvGraphicFramePr>
        <p:xfrm>
          <a:off x="338966" y="1484784"/>
          <a:ext cx="8640764" cy="4176464"/>
        </p:xfrm>
        <a:graphic>
          <a:graphicData uri="http://schemas.openxmlformats.org/drawingml/2006/table">
            <a:tbl>
              <a:tblPr/>
              <a:tblGrid>
                <a:gridCol w="4665082">
                  <a:extLst>
                    <a:ext uri="{9D8B030D-6E8A-4147-A177-3AD203B41FA5}"/>
                  </a:extLst>
                </a:gridCol>
                <a:gridCol w="504056">
                  <a:extLst>
                    <a:ext uri="{9D8B030D-6E8A-4147-A177-3AD203B41FA5}"/>
                  </a:extLst>
                </a:gridCol>
                <a:gridCol w="720080">
                  <a:extLst>
                    <a:ext uri="{9D8B030D-6E8A-4147-A177-3AD203B41FA5}"/>
                  </a:extLst>
                </a:gridCol>
                <a:gridCol w="792088">
                  <a:extLst>
                    <a:ext uri="{9D8B030D-6E8A-4147-A177-3AD203B41FA5}"/>
                  </a:extLst>
                </a:gridCol>
                <a:gridCol w="1080120">
                  <a:extLst>
                    <a:ext uri="{9D8B030D-6E8A-4147-A177-3AD203B41FA5}"/>
                  </a:extLst>
                </a:gridCol>
                <a:gridCol w="879338">
                  <a:extLst>
                    <a:ext uri="{9D8B030D-6E8A-4147-A177-3AD203B41FA5}"/>
                  </a:extLst>
                </a:gridCol>
              </a:tblGrid>
              <a:tr h="36058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на профила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bg-BG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Брой паралелки</a:t>
                      </a:r>
                      <a:endParaRPr lang="bg-BG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Начин на </a:t>
                      </a:r>
                      <a:r>
                        <a:rPr lang="bg-BG" sz="20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балообразуване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60580">
                <a:tc vMerge="1">
                  <a:txBody>
                    <a:bodyPr/>
                    <a:lstStyle/>
                    <a:p>
                      <a:pPr algn="l" fontAlgn="ctr"/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Изпити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Предмети от свидетелството за основно образование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048960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БЕЛ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654784">
                <a:tc>
                  <a:txBody>
                    <a:bodyPr/>
                    <a:lstStyle/>
                    <a:p>
                      <a:pPr algn="l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Математически </a:t>
                      </a:r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*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b="1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bg-BG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БЕЛ</a:t>
                      </a:r>
                      <a:endParaRPr lang="bg-BG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654784">
                <a:tc>
                  <a:txBody>
                    <a:bodyPr/>
                    <a:lstStyle/>
                    <a:p>
                      <a:pPr algn="l" fontAlgn="ctr"/>
                      <a:r>
                        <a:rPr lang="bg-BG" sz="2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Природни науки </a:t>
                      </a:r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*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b="1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bg-BG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БЕЛ</a:t>
                      </a:r>
                      <a:endParaRPr lang="bg-BG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548388">
                <a:tc>
                  <a:txBody>
                    <a:bodyPr/>
                    <a:lstStyle/>
                    <a:p>
                      <a:pPr algn="l" fontAlgn="ctr"/>
                      <a:r>
                        <a:rPr lang="bg-BG" sz="2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bg-BG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Икономическо развитие </a:t>
                      </a:r>
                      <a:r>
                        <a:rPr lang="bg-BG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*</a:t>
                      </a:r>
                      <a:endParaRPr lang="bg-BG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</a:t>
                      </a:r>
                      <a:endParaRPr lang="bg-BG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b="1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bg-BG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БЕЛ</a:t>
                      </a:r>
                      <a:endParaRPr lang="bg-BG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548388">
                <a:tc>
                  <a:txBody>
                    <a:bodyPr/>
                    <a:lstStyle/>
                    <a:p>
                      <a:pPr algn="l" fontAlgn="ctr"/>
                      <a:r>
                        <a:rPr lang="bg-BG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Софтуерни и хардуерни науки*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 lang="bg-BG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</a:t>
                      </a:r>
                      <a:endParaRPr lang="bg-BG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</a:t>
                      </a:r>
                      <a:endParaRPr lang="bg-BG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b="1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bg-BG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БЕЛ</a:t>
                      </a:r>
                      <a:endParaRPr lang="bg-BG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ctrTitle" sz="quarter"/>
          </p:nvPr>
        </p:nvSpPr>
        <p:spPr>
          <a:xfrm>
            <a:off x="107950" y="188913"/>
            <a:ext cx="8785225" cy="1079500"/>
          </a:xfrm>
        </p:spPr>
        <p:txBody>
          <a:bodyPr/>
          <a:lstStyle/>
          <a:p>
            <a:r>
              <a:rPr lang="bg-BG" altLang="bg-BG" sz="2400" b="1" i="1" smtClean="0">
                <a:latin typeface="Times New Roman" pitchFamily="18" charset="0"/>
                <a:cs typeface="Times New Roman" pitchFamily="18" charset="0"/>
              </a:rPr>
              <a:t>Професионална гимназия „Проф. д-р Асен Златаров“</a:t>
            </a:r>
            <a:br>
              <a:rPr lang="bg-BG" altLang="bg-BG" sz="24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bg-BG" altLang="bg-BG" sz="2400" b="1" i="1" smtClean="0">
                <a:latin typeface="Times New Roman" pitchFamily="18" charset="0"/>
                <a:cs typeface="Times New Roman" pitchFamily="18" charset="0"/>
              </a:rPr>
              <a:t>Димитровград</a:t>
            </a:r>
            <a:r>
              <a:rPr lang="bg-BG" altLang="bg-BG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altLang="bg-BG" sz="2400" smtClean="0">
                <a:latin typeface="Times New Roman" pitchFamily="18" charset="0"/>
                <a:cs typeface="Times New Roman" pitchFamily="18" charset="0"/>
              </a:rPr>
            </a:br>
            <a:endParaRPr lang="bg-BG" altLang="bg-BG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947" name="Текстово поле 4"/>
          <p:cNvSpPr txBox="1">
            <a:spLocks noChangeArrowheads="1"/>
          </p:cNvSpPr>
          <p:nvPr/>
        </p:nvSpPr>
        <p:spPr bwMode="auto">
          <a:xfrm>
            <a:off x="596900" y="6243638"/>
            <a:ext cx="50810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bg-BG" altLang="bg-BG" sz="2000" b="1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bg-BG" altLang="bg-BG" sz="1600" b="1">
                <a:latin typeface="Times New Roman" pitchFamily="18" charset="0"/>
                <a:cs typeface="Times New Roman" pitchFamily="18" charset="0"/>
              </a:rPr>
              <a:t>Начин на изучаване на чужд език - АЕ - разширено</a:t>
            </a:r>
          </a:p>
        </p:txBody>
      </p:sp>
      <p:graphicFrame>
        <p:nvGraphicFramePr>
          <p:cNvPr id="7" name="Table 5"/>
          <p:cNvGraphicFramePr>
            <a:graphicFrameLocks noGrp="1"/>
          </p:cNvGraphicFramePr>
          <p:nvPr/>
        </p:nvGraphicFramePr>
        <p:xfrm>
          <a:off x="107504" y="1052736"/>
          <a:ext cx="8856984" cy="5162302"/>
        </p:xfrm>
        <a:graphic>
          <a:graphicData uri="http://schemas.openxmlformats.org/drawingml/2006/table">
            <a:tbl>
              <a:tblPr/>
              <a:tblGrid>
                <a:gridCol w="5166591">
                  <a:extLst>
                    <a:ext uri="{9D8B030D-6E8A-4147-A177-3AD203B41FA5}"/>
                  </a:extLst>
                </a:gridCol>
                <a:gridCol w="516669">
                  <a:extLst>
                    <a:ext uri="{9D8B030D-6E8A-4147-A177-3AD203B41FA5}"/>
                  </a:extLst>
                </a:gridCol>
                <a:gridCol w="664289">
                  <a:extLst>
                    <a:ext uri="{9D8B030D-6E8A-4147-A177-3AD203B41FA5}"/>
                  </a:extLst>
                </a:gridCol>
                <a:gridCol w="590479">
                  <a:extLst>
                    <a:ext uri="{9D8B030D-6E8A-4147-A177-3AD203B41FA5}"/>
                  </a:extLst>
                </a:gridCol>
                <a:gridCol w="1017614">
                  <a:extLst>
                    <a:ext uri="{9D8B030D-6E8A-4147-A177-3AD203B41FA5}"/>
                  </a:extLst>
                </a:gridCol>
                <a:gridCol w="901342">
                  <a:extLst>
                    <a:ext uri="{9D8B030D-6E8A-4147-A177-3AD203B41FA5}"/>
                  </a:extLst>
                </a:gridCol>
              </a:tblGrid>
              <a:tr h="279787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 fontAlgn="ctr"/>
                      <a:r>
                        <a:rPr lang="bg-BG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на професия</a:t>
                      </a:r>
                      <a:r>
                        <a:rPr lang="bg-BG" sz="16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и специалност</a:t>
                      </a:r>
                      <a:endParaRPr lang="bg-BG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Брой паралелки</a:t>
                      </a:r>
                      <a:endParaRPr lang="bg-BG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Начин на </a:t>
                      </a:r>
                      <a:r>
                        <a:rPr lang="bg-BG" sz="16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балообразуване</a:t>
                      </a:r>
                      <a:endParaRPr lang="bg-BG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79787">
                <a:tc vMerge="1">
                  <a:txBody>
                    <a:bodyPr/>
                    <a:lstStyle/>
                    <a:p>
                      <a:pPr algn="l" fontAlgn="ctr"/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Изпити</a:t>
                      </a:r>
                      <a:endParaRPr lang="bg-BG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rowSpan="2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Предмети от свидетелството за основно образование</a:t>
                      </a:r>
                      <a:endParaRPr lang="bg-BG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92554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БЕЛ</a:t>
                      </a:r>
                      <a:endParaRPr lang="bg-BG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</a:t>
                      </a:r>
                      <a:endParaRPr lang="bg-BG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900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 </a:t>
                      </a:r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 Електромонтьор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 Електрически машини и апарати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0,5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ФА</a:t>
                      </a:r>
                      <a:endParaRPr lang="bg-BG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</a:t>
                      </a:r>
                      <a:endParaRPr lang="bg-BG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900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  </a:t>
                      </a:r>
                      <a:r>
                        <a:rPr kumimoji="0" lang="bg-BG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 Cyr" pitchFamily="18" charset="0"/>
                          <a:ea typeface="+mn-ea"/>
                          <a:cs typeface="Times New Roman Cyr" pitchFamily="18" charset="0"/>
                        </a:rPr>
                        <a:t>Електромонтьор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 Cyr" pitchFamily="18" charset="0"/>
                          <a:ea typeface="+mn-ea"/>
                          <a:cs typeface="Times New Roman Cyr" pitchFamily="18" charset="0"/>
                        </a:rPr>
                        <a:t> Електрообзавеждане на производството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 Cyr" pitchFamily="18" charset="0"/>
                        <a:ea typeface="+mn-ea"/>
                        <a:cs typeface="Times New Roman Cyr" pitchFamily="18" charset="0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0,5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ФА</a:t>
                      </a:r>
                      <a:endParaRPr lang="bg-BG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</a:t>
                      </a:r>
                      <a:endParaRPr lang="bg-BG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900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   Техник на електронна техника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 Промишлена електроника*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0,5</a:t>
                      </a:r>
                      <a:endParaRPr lang="bg-BG" sz="18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</a:t>
                      </a:r>
                      <a:endParaRPr lang="bg-BG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ЧЕ</a:t>
                      </a:r>
                      <a:endParaRPr lang="bg-BG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900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  Техник по автоматизация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 Автоматизация на </a:t>
                      </a:r>
                      <a:r>
                        <a:rPr lang="ru-RU" sz="1800" b="1" i="0" u="none" strike="noStrike" dirty="0" err="1" smtClean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непрекъснати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 производства</a:t>
                      </a:r>
                      <a:r>
                        <a:rPr kumimoji="0" lang="bg-BG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 Cyr" pitchFamily="18" charset="0"/>
                          <a:ea typeface="+mn-ea"/>
                          <a:cs typeface="Times New Roman Cyr" pitchFamily="18" charset="0"/>
                        </a:rPr>
                        <a:t>*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 Cyr" pitchFamily="18" charset="0"/>
                        <a:ea typeface="+mn-ea"/>
                        <a:cs typeface="Times New Roman Cyr" pitchFamily="18" charset="0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0,5</a:t>
                      </a:r>
                      <a:endParaRPr lang="bg-BG" sz="18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</a:t>
                      </a:r>
                      <a:endParaRPr lang="bg-BG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ЧЕ</a:t>
                      </a:r>
                      <a:endParaRPr lang="bg-BG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900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 Cyr" pitchFamily="18" charset="0"/>
                          <a:ea typeface="+mn-ea"/>
                          <a:cs typeface="Times New Roman Cyr" pitchFamily="18" charset="0"/>
                        </a:rPr>
                        <a:t>  Лаборант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 Cyr" pitchFamily="18" charset="0"/>
                          <a:ea typeface="+mn-ea"/>
                          <a:cs typeface="Times New Roman Cyr" pitchFamily="18" charset="0"/>
                        </a:rPr>
                        <a:t> Технологичен и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 Cyr" pitchFamily="18" charset="0"/>
                          <a:ea typeface="+mn-ea"/>
                          <a:cs typeface="Times New Roman Cyr" pitchFamily="18" charset="0"/>
                        </a:rPr>
                        <a:t>микробиологичен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 Cyr" pitchFamily="18" charset="0"/>
                          <a:ea typeface="+mn-ea"/>
                          <a:cs typeface="Times New Roman Cyr" pitchFamily="18" charset="0"/>
                        </a:rPr>
                        <a:t>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 Cyr" pitchFamily="18" charset="0"/>
                          <a:ea typeface="+mn-ea"/>
                          <a:cs typeface="Times New Roman Cyr" pitchFamily="18" charset="0"/>
                        </a:rPr>
                        <a:t>контрол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 Cyr" pitchFamily="18" charset="0"/>
                          <a:ea typeface="+mn-ea"/>
                          <a:cs typeface="Times New Roman Cyr" pitchFamily="18" charset="0"/>
                        </a:rPr>
                        <a:t> в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 Cyr" pitchFamily="18" charset="0"/>
                          <a:ea typeface="+mn-ea"/>
                          <a:cs typeface="Times New Roman Cyr" pitchFamily="18" charset="0"/>
                        </a:rPr>
                        <a:t>хранително-вкусови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 Cyr" pitchFamily="18" charset="0"/>
                          <a:ea typeface="+mn-ea"/>
                          <a:cs typeface="Times New Roman Cyr" pitchFamily="18" charset="0"/>
                        </a:rPr>
                        <a:t> производства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 lang="bg-BG" sz="18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ХООС</a:t>
                      </a:r>
                      <a:endParaRPr lang="bg-BG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БЗО</a:t>
                      </a:r>
                      <a:endParaRPr lang="bg-BG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251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baseline="0" dirty="0" smtClean="0">
                          <a:solidFill>
                            <a:schemeClr val="tx1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  </a:t>
                      </a:r>
                      <a:r>
                        <a:rPr lang="ru-RU" sz="1800" b="1" i="0" u="none" strike="noStrike" baseline="0" dirty="0" err="1" smtClean="0">
                          <a:solidFill>
                            <a:schemeClr val="tx1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Ресторантьор</a:t>
                      </a:r>
                      <a:endParaRPr lang="ru-RU" sz="1800" b="1" i="0" u="none" strike="noStrike" baseline="0" dirty="0" smtClean="0">
                        <a:solidFill>
                          <a:schemeClr val="tx1"/>
                        </a:solidFill>
                        <a:latin typeface="Times New Roman Cyr" pitchFamily="18" charset="0"/>
                        <a:cs typeface="Times New Roman Cyr" pitchFamily="18" charset="0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baseline="0" dirty="0" smtClean="0">
                          <a:solidFill>
                            <a:schemeClr val="tx1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 Производство и </a:t>
                      </a:r>
                      <a:r>
                        <a:rPr lang="ru-RU" sz="1800" b="1" i="0" u="none" strike="noStrike" baseline="0" dirty="0" err="1" smtClean="0">
                          <a:solidFill>
                            <a:schemeClr val="tx1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обслужване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tx1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 в заведения за </a:t>
                      </a:r>
                      <a:r>
                        <a:rPr lang="ru-RU" sz="1800" b="1" i="0" u="none" strike="noStrike" baseline="0" dirty="0" err="1" smtClean="0">
                          <a:solidFill>
                            <a:schemeClr val="tx1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хранене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tx1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 и развлечения – </a:t>
                      </a:r>
                      <a:r>
                        <a:rPr lang="ru-RU" sz="1600" b="1" i="0" u="none" strike="noStrike" baseline="0" dirty="0" err="1" smtClean="0">
                          <a:solidFill>
                            <a:schemeClr val="tx1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дуална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tx1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 форма на обучение</a:t>
                      </a:r>
                      <a:endParaRPr lang="ru-RU" sz="1600" b="1" i="0" u="none" strike="noStrike" dirty="0" smtClean="0">
                        <a:solidFill>
                          <a:schemeClr val="tx1"/>
                        </a:solidFill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 lang="bg-BG" sz="18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</a:t>
                      </a:r>
                      <a:endParaRPr lang="bg-BG" sz="18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</a:t>
                      </a:r>
                      <a:endParaRPr lang="bg-BG" sz="18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ХООС</a:t>
                      </a:r>
                      <a:endParaRPr lang="bg-BG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БЗО</a:t>
                      </a:r>
                      <a:endParaRPr lang="bg-BG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5"/>
          <p:cNvSpPr>
            <a:spLocks noChangeArrowheads="1"/>
          </p:cNvSpPr>
          <p:nvPr/>
        </p:nvSpPr>
        <p:spPr bwMode="auto">
          <a:xfrm rot="10800000" flipV="1">
            <a:off x="468313" y="1125538"/>
            <a:ext cx="835183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bg-BG" altLang="bg-BG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Средно училище „Любен Каравелов“ - Димитровград</a:t>
            </a:r>
          </a:p>
          <a:p>
            <a:pPr eaLnBrk="1" hangingPunct="1"/>
            <a:endParaRPr lang="bg-BG" altLang="bg-BG" dirty="0">
              <a:solidFill>
                <a:srgbClr val="000000"/>
              </a:solidFill>
            </a:endParaRPr>
          </a:p>
        </p:txBody>
      </p:sp>
      <p:graphicFrame>
        <p:nvGraphicFramePr>
          <p:cNvPr id="9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362557"/>
              </p:ext>
            </p:extLst>
          </p:nvPr>
        </p:nvGraphicFramePr>
        <p:xfrm>
          <a:off x="468313" y="2060848"/>
          <a:ext cx="8352161" cy="2697246"/>
        </p:xfrm>
        <a:graphic>
          <a:graphicData uri="http://schemas.openxmlformats.org/drawingml/2006/table">
            <a:tbl>
              <a:tblPr/>
              <a:tblGrid>
                <a:gridCol w="4509268">
                  <a:extLst>
                    <a:ext uri="{9D8B030D-6E8A-4147-A177-3AD203B41FA5}"/>
                  </a:extLst>
                </a:gridCol>
                <a:gridCol w="487220">
                  <a:extLst>
                    <a:ext uri="{9D8B030D-6E8A-4147-A177-3AD203B41FA5}"/>
                  </a:extLst>
                </a:gridCol>
                <a:gridCol w="696028">
                  <a:extLst>
                    <a:ext uri="{9D8B030D-6E8A-4147-A177-3AD203B41FA5}"/>
                  </a:extLst>
                </a:gridCol>
                <a:gridCol w="765633">
                  <a:extLst>
                    <a:ext uri="{9D8B030D-6E8A-4147-A177-3AD203B41FA5}"/>
                  </a:extLst>
                </a:gridCol>
                <a:gridCol w="1044043">
                  <a:extLst>
                    <a:ext uri="{9D8B030D-6E8A-4147-A177-3AD203B41FA5}"/>
                  </a:extLst>
                </a:gridCol>
                <a:gridCol w="849969">
                  <a:extLst>
                    <a:ext uri="{9D8B030D-6E8A-4147-A177-3AD203B41FA5}"/>
                  </a:extLst>
                </a:gridCol>
              </a:tblGrid>
              <a:tr h="666066">
                <a:tc rowSpan="3">
                  <a:txBody>
                    <a:bodyPr/>
                    <a:lstStyle/>
                    <a:p>
                      <a:pPr algn="l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на профила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Брой паралелки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Начин на </a:t>
                      </a:r>
                      <a:r>
                        <a:rPr lang="bg-BG" sz="18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балообразуване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5677">
                <a:tc vMerge="1">
                  <a:txBody>
                    <a:bodyPr/>
                    <a:lstStyle/>
                    <a:p>
                      <a:pPr algn="l" fontAlgn="ctr"/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Изпити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Предмети от свидетелството за основно образование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793558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БЕЛ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5678">
                <a:tc>
                  <a:txBody>
                    <a:bodyPr/>
                    <a:lstStyle/>
                    <a:p>
                      <a:pPr algn="l" fontAlgn="b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Софтуерни и хардуерни науки</a:t>
                      </a:r>
                      <a:r>
                        <a:rPr kumimoji="0" lang="bg-BG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*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</a:t>
                      </a:r>
                      <a:endParaRPr lang="bg-BG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ФА</a:t>
                      </a:r>
                      <a:endParaRPr lang="bg-BG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86267">
                <a:tc>
                  <a:txBody>
                    <a:bodyPr/>
                    <a:lstStyle/>
                    <a:p>
                      <a:pPr algn="l" fontAlgn="b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Предприемачески*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</a:t>
                      </a:r>
                      <a:endParaRPr lang="bg-BG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ГИ</a:t>
                      </a:r>
                      <a:endParaRPr lang="bg-BG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83972" name="Текстово поле 4"/>
          <p:cNvSpPr txBox="1">
            <a:spLocks noChangeArrowheads="1"/>
          </p:cNvSpPr>
          <p:nvPr/>
        </p:nvSpPr>
        <p:spPr bwMode="auto">
          <a:xfrm>
            <a:off x="1565275" y="5764213"/>
            <a:ext cx="5675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bg-BG" altLang="bg-BG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bg-BG" altLang="bg-BG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Начин на изучаване на чужд език - АЕ - разширено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</p:cNvPr>
          <p:cNvSpPr txBox="1"/>
          <p:nvPr/>
        </p:nvSpPr>
        <p:spPr>
          <a:xfrm>
            <a:off x="2587625" y="6176963"/>
            <a:ext cx="3663950" cy="5238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bg-BG" altLang="bg-BG" sz="2800" dirty="0">
                <a:latin typeface="Arial" charset="0"/>
                <a:cs typeface="Arial" charset="0"/>
              </a:rPr>
              <a:t>Общ бал – 500 точки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76263"/>
            <a:ext cx="9144000" cy="1700212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8612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150" y="2438400"/>
            <a:ext cx="1155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1412875"/>
            <a:ext cx="9144000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100" b="1" dirty="0">
                <a:solidFill>
                  <a:schemeClr val="accent1">
                    <a:lumMod val="75000"/>
                  </a:schemeClr>
                </a:solidFill>
              </a:rPr>
              <a:t>INSERT THE TITLE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100" b="1" dirty="0">
                <a:solidFill>
                  <a:schemeClr val="accent1">
                    <a:lumMod val="75000"/>
                  </a:schemeClr>
                </a:solidFill>
              </a:rPr>
              <a:t>OF YOUR PRESENTATION HERE    </a:t>
            </a: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0" y="22225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bg-BG" altLang="bg-B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Формиране  бала за класиране на учениците в </a:t>
            </a:r>
            <a:r>
              <a:rPr lang="en-US" altLang="bg-B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VIII </a:t>
            </a:r>
            <a:r>
              <a:rPr lang="bg-BG" altLang="bg-B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</a:t>
            </a:r>
            <a:endParaRPr lang="en-US" altLang="ko-KR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맑은 고딕" pitchFamily="50" charset="-127"/>
              <a:cs typeface="Times New Roman" pitchFamily="18" charset="0"/>
            </a:endParaRPr>
          </a:p>
        </p:txBody>
      </p:sp>
      <p:graphicFrame>
        <p:nvGraphicFramePr>
          <p:cNvPr id="15" name="Content Placeholder 1"/>
          <p:cNvGraphicFramePr>
            <a:graphicFrameLocks/>
          </p:cNvGraphicFramePr>
          <p:nvPr/>
        </p:nvGraphicFramePr>
        <p:xfrm>
          <a:off x="448965" y="1138424"/>
          <a:ext cx="8246069" cy="5039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Right Arrow 11"/>
          <p:cNvSpPr/>
          <p:nvPr/>
        </p:nvSpPr>
        <p:spPr>
          <a:xfrm>
            <a:off x="2771775" y="3213100"/>
            <a:ext cx="720725" cy="48418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bg-BG"/>
          </a:p>
        </p:txBody>
      </p:sp>
      <p:sp>
        <p:nvSpPr>
          <p:cNvPr id="13" name="Right Arrow 12"/>
          <p:cNvSpPr/>
          <p:nvPr/>
        </p:nvSpPr>
        <p:spPr>
          <a:xfrm>
            <a:off x="2843213" y="4941888"/>
            <a:ext cx="649287" cy="48418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bg-BG"/>
          </a:p>
        </p:txBody>
      </p:sp>
      <p:sp>
        <p:nvSpPr>
          <p:cNvPr id="68618" name="Текстово поле 1"/>
          <p:cNvSpPr txBox="1">
            <a:spLocks noChangeArrowheads="1"/>
          </p:cNvSpPr>
          <p:nvPr/>
        </p:nvSpPr>
        <p:spPr bwMode="auto">
          <a:xfrm>
            <a:off x="366713" y="746125"/>
            <a:ext cx="81057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bg-BG" altLang="en-US" sz="1600" b="1">
                <a:latin typeface="Times New Roman" pitchFamily="18" charset="0"/>
                <a:cs typeface="Times New Roman" pitchFamily="18" charset="0"/>
              </a:rPr>
              <a:t>Наредба 10/2016 г. за организация на дейностите в училищното образование-чл. 57</a:t>
            </a:r>
            <a:r>
              <a:rPr lang="en-US" altLang="en-US" sz="1600" b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bg-BG" altLang="en-US" sz="1600" b="1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1600" b="1">
                <a:latin typeface="Times New Roman" pitchFamily="18" charset="0"/>
                <a:cs typeface="Times New Roman" pitchFamily="18" charset="0"/>
              </a:rPr>
              <a:t>)</a:t>
            </a:r>
            <a:endParaRPr lang="bg-BG" altLang="en-US" sz="16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 txBox="1">
            <a:spLocks/>
          </p:cNvSpPr>
          <p:nvPr/>
        </p:nvSpPr>
        <p:spPr bwMode="auto">
          <a:xfrm>
            <a:off x="468313" y="836613"/>
            <a:ext cx="837247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bg-BG" altLang="bg-BG" sz="2000" b="1" i="1">
                <a:solidFill>
                  <a:srgbClr val="013B41"/>
                </a:solidFill>
              </a:rPr>
              <a:t/>
            </a:r>
            <a:br>
              <a:rPr lang="bg-BG" altLang="bg-BG" sz="2000" b="1" i="1">
                <a:solidFill>
                  <a:srgbClr val="013B41"/>
                </a:solidFill>
              </a:rPr>
            </a:br>
            <a:r>
              <a:rPr lang="bg-BG" altLang="bg-BG" sz="2000" b="1" i="1">
                <a:solidFill>
                  <a:srgbClr val="013B41"/>
                </a:solidFill>
              </a:rPr>
              <a:t/>
            </a:r>
            <a:br>
              <a:rPr lang="bg-BG" altLang="bg-BG" sz="2000" b="1" i="1">
                <a:solidFill>
                  <a:srgbClr val="013B41"/>
                </a:solidFill>
              </a:rPr>
            </a:br>
            <a:r>
              <a:rPr lang="bg-BG" altLang="bg-BG" sz="2000" b="1" i="1">
                <a:solidFill>
                  <a:srgbClr val="013B41"/>
                </a:solidFill>
              </a:rPr>
              <a:t/>
            </a:r>
            <a:br>
              <a:rPr lang="bg-BG" altLang="bg-BG" sz="2000" b="1" i="1">
                <a:solidFill>
                  <a:srgbClr val="013B41"/>
                </a:solidFill>
              </a:rPr>
            </a:br>
            <a:r>
              <a:rPr lang="bg-BG" altLang="bg-BG" sz="2000" b="1" i="1">
                <a:solidFill>
                  <a:srgbClr val="013B41"/>
                </a:solidFill>
              </a:rPr>
              <a:t/>
            </a:r>
            <a:br>
              <a:rPr lang="bg-BG" altLang="bg-BG" sz="2000" b="1" i="1">
                <a:solidFill>
                  <a:srgbClr val="013B41"/>
                </a:solidFill>
              </a:rPr>
            </a:br>
            <a:r>
              <a:rPr lang="bg-BG" altLang="bg-BG" sz="2400" b="1" i="1">
                <a:solidFill>
                  <a:srgbClr val="013B41"/>
                </a:solidFill>
                <a:latin typeface="Times New Roman" pitchFamily="18" charset="0"/>
                <a:cs typeface="Times New Roman" pitchFamily="18" charset="0"/>
              </a:rPr>
              <a:t>Обединено училище „Св. Св. Кирил и Методий“ - Димитровград </a:t>
            </a:r>
            <a:r>
              <a:rPr lang="bg-BG" altLang="bg-BG" sz="2000" b="1" i="1">
                <a:solidFill>
                  <a:srgbClr val="013B41"/>
                </a:solidFill>
              </a:rPr>
              <a:t/>
            </a:r>
            <a:br>
              <a:rPr lang="bg-BG" altLang="bg-BG" sz="2000" b="1" i="1">
                <a:solidFill>
                  <a:srgbClr val="013B41"/>
                </a:solidFill>
              </a:rPr>
            </a:br>
            <a:r>
              <a:rPr lang="bg-BG" altLang="bg-BG" sz="2000" b="1" i="1">
                <a:solidFill>
                  <a:srgbClr val="013B41"/>
                </a:solidFill>
              </a:rPr>
              <a:t/>
            </a:r>
            <a:br>
              <a:rPr lang="bg-BG" altLang="bg-BG" sz="2000" b="1" i="1">
                <a:solidFill>
                  <a:srgbClr val="013B41"/>
                </a:solidFill>
              </a:rPr>
            </a:br>
            <a:r>
              <a:rPr lang="bg-BG" altLang="bg-BG" sz="2000">
                <a:solidFill>
                  <a:srgbClr val="013B41"/>
                </a:solidFill>
              </a:rPr>
              <a:t/>
            </a:r>
            <a:br>
              <a:rPr lang="bg-BG" altLang="bg-BG" sz="2000">
                <a:solidFill>
                  <a:srgbClr val="013B41"/>
                </a:solidFill>
              </a:rPr>
            </a:br>
            <a:r>
              <a:rPr lang="bg-BG" altLang="bg-BG" sz="2000" b="1" i="1">
                <a:solidFill>
                  <a:srgbClr val="013B41"/>
                </a:solidFill>
              </a:rPr>
              <a:t/>
            </a:r>
            <a:br>
              <a:rPr lang="bg-BG" altLang="bg-BG" sz="2000" b="1" i="1">
                <a:solidFill>
                  <a:srgbClr val="013B41"/>
                </a:solidFill>
              </a:rPr>
            </a:br>
            <a:r>
              <a:rPr lang="bg-BG" altLang="bg-BG" sz="2000" b="1" i="1">
                <a:solidFill>
                  <a:srgbClr val="013B41"/>
                </a:solidFill>
              </a:rPr>
              <a:t>	</a:t>
            </a:r>
            <a:endParaRPr lang="bg-BG" altLang="bg-BG" sz="2000">
              <a:solidFill>
                <a:srgbClr val="013B41"/>
              </a:solidFill>
            </a:endParaRPr>
          </a:p>
        </p:txBody>
      </p:sp>
      <p:sp>
        <p:nvSpPr>
          <p:cNvPr id="84995" name="Текстово поле 1"/>
          <p:cNvSpPr txBox="1">
            <a:spLocks noChangeArrowheads="1"/>
          </p:cNvSpPr>
          <p:nvPr/>
        </p:nvSpPr>
        <p:spPr bwMode="auto">
          <a:xfrm>
            <a:off x="1403350" y="5549900"/>
            <a:ext cx="42481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bg-BG" altLang="bg-BG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bg-BG" altLang="bg-BG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 за обучение - 3 години</a:t>
            </a:r>
          </a:p>
          <a:p>
            <a:pPr eaLnBrk="1" hangingPunct="1"/>
            <a:r>
              <a:rPr lang="en-US" altLang="bg-BG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bg-BG" altLang="bg-BG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СПК</a:t>
            </a:r>
          </a:p>
        </p:txBody>
      </p: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690397"/>
              </p:ext>
            </p:extLst>
          </p:nvPr>
        </p:nvGraphicFramePr>
        <p:xfrm>
          <a:off x="323528" y="2348880"/>
          <a:ext cx="8568952" cy="2364084"/>
        </p:xfrm>
        <a:graphic>
          <a:graphicData uri="http://schemas.openxmlformats.org/drawingml/2006/table">
            <a:tbl>
              <a:tblPr/>
              <a:tblGrid>
                <a:gridCol w="4673974">
                  <a:extLst>
                    <a:ext uri="{9D8B030D-6E8A-4147-A177-3AD203B41FA5}"/>
                  </a:extLst>
                </a:gridCol>
                <a:gridCol w="582610">
                  <a:extLst>
                    <a:ext uri="{9D8B030D-6E8A-4147-A177-3AD203B41FA5}"/>
                  </a:extLst>
                </a:gridCol>
                <a:gridCol w="529270">
                  <a:extLst>
                    <a:ext uri="{9D8B030D-6E8A-4147-A177-3AD203B41FA5}"/>
                  </a:extLst>
                </a:gridCol>
                <a:gridCol w="538227">
                  <a:extLst>
                    <a:ext uri="{9D8B030D-6E8A-4147-A177-3AD203B41FA5}"/>
                  </a:extLst>
                </a:gridCol>
                <a:gridCol w="927565">
                  <a:extLst>
                    <a:ext uri="{9D8B030D-6E8A-4147-A177-3AD203B41FA5}"/>
                  </a:extLst>
                </a:gridCol>
                <a:gridCol w="1317306">
                  <a:extLst>
                    <a:ext uri="{9D8B030D-6E8A-4147-A177-3AD203B41FA5}"/>
                  </a:extLst>
                </a:gridCol>
              </a:tblGrid>
              <a:tr h="576064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на професия</a:t>
                      </a:r>
                      <a:r>
                        <a:rPr lang="bg-BG" sz="18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и специалност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Брой паралелки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Начин на </a:t>
                      </a:r>
                      <a:r>
                        <a:rPr lang="bg-BG" sz="18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балообразуване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32048">
                <a:tc vMerge="1">
                  <a:txBody>
                    <a:bodyPr/>
                    <a:lstStyle/>
                    <a:p>
                      <a:pPr algn="l" fontAlgn="ctr"/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Изпити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rowSpan="2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Предмети от свидетелството за основно образование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32048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БЕЛ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594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Работник в </a:t>
                      </a:r>
                      <a:r>
                        <a:rPr lang="ru-RU" sz="20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хранително-вкусовата</a:t>
                      </a:r>
                      <a:r>
                        <a:rPr lang="ru-RU" sz="20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i="0" u="none" strike="noStrike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промишленост</a:t>
                      </a:r>
                      <a:endParaRPr lang="ru-RU" sz="20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bg-BG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</a:t>
                      </a:r>
                      <a:r>
                        <a:rPr kumimoji="0" lang="ru-RU" altLang="bg-BG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Хранително-вкусова</a:t>
                      </a:r>
                      <a:r>
                        <a:rPr kumimoji="0" lang="ru-RU" altLang="bg-BG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bg-BG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промишленост</a:t>
                      </a:r>
                      <a:r>
                        <a:rPr kumimoji="0" lang="bg-BG" altLang="bg-BG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*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ХООС</a:t>
                      </a:r>
                      <a:endParaRPr lang="bg-BG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ТП</a:t>
                      </a:r>
                      <a:endParaRPr lang="bg-BG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 txBox="1">
            <a:spLocks/>
          </p:cNvSpPr>
          <p:nvPr/>
        </p:nvSpPr>
        <p:spPr bwMode="auto">
          <a:xfrm>
            <a:off x="179388" y="274638"/>
            <a:ext cx="871378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bg-BG" altLang="bg-BG" sz="2400" b="1" i="1" u="sng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Община Свиленград</a:t>
            </a:r>
          </a:p>
          <a:p>
            <a:pPr algn="ctr"/>
            <a:r>
              <a:rPr lang="bg-BG" altLang="bg-BG" sz="2000" b="1" i="1">
                <a:solidFill>
                  <a:srgbClr val="212745"/>
                </a:solidFill>
              </a:rPr>
              <a:t/>
            </a:r>
            <a:br>
              <a:rPr lang="bg-BG" altLang="bg-BG" sz="2000" b="1" i="1">
                <a:solidFill>
                  <a:srgbClr val="212745"/>
                </a:solidFill>
              </a:rPr>
            </a:br>
            <a:r>
              <a:rPr lang="bg-BG" altLang="bg-BG" sz="24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Средно  училище  „Д-р Петър Берон“</a:t>
            </a:r>
            <a:r>
              <a:rPr lang="en-US" altLang="bg-BG" sz="24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bg-BG" altLang="bg-BG" sz="24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Свиленград</a:t>
            </a:r>
            <a:r>
              <a:rPr lang="bg-BG" altLang="bg-BG" sz="2000">
                <a:solidFill>
                  <a:srgbClr val="212745"/>
                </a:solidFill>
              </a:rPr>
              <a:t/>
            </a:r>
            <a:br>
              <a:rPr lang="bg-BG" altLang="bg-BG" sz="2000">
                <a:solidFill>
                  <a:srgbClr val="212745"/>
                </a:solidFill>
              </a:rPr>
            </a:br>
            <a:endParaRPr lang="bg-BG" altLang="bg-BG" sz="2000">
              <a:solidFill>
                <a:srgbClr val="212745"/>
              </a:solidFill>
            </a:endParaRPr>
          </a:p>
        </p:txBody>
      </p:sp>
      <p:graphicFrame>
        <p:nvGraphicFramePr>
          <p:cNvPr id="3" name="Table 5"/>
          <p:cNvGraphicFramePr>
            <a:graphicFrameLocks noGrp="1"/>
          </p:cNvGraphicFramePr>
          <p:nvPr/>
        </p:nvGraphicFramePr>
        <p:xfrm>
          <a:off x="539552" y="1561794"/>
          <a:ext cx="8208912" cy="2697314"/>
        </p:xfrm>
        <a:graphic>
          <a:graphicData uri="http://schemas.openxmlformats.org/drawingml/2006/table">
            <a:tbl>
              <a:tblPr/>
              <a:tblGrid>
                <a:gridCol w="4320480">
                  <a:extLst>
                    <a:ext uri="{9D8B030D-6E8A-4147-A177-3AD203B41FA5}"/>
                  </a:extLst>
                </a:gridCol>
                <a:gridCol w="590313">
                  <a:extLst>
                    <a:ext uri="{9D8B030D-6E8A-4147-A177-3AD203B41FA5}"/>
                  </a:extLst>
                </a:gridCol>
                <a:gridCol w="684091">
                  <a:extLst>
                    <a:ext uri="{9D8B030D-6E8A-4147-A177-3AD203B41FA5}"/>
                  </a:extLst>
                </a:gridCol>
                <a:gridCol w="752501">
                  <a:extLst>
                    <a:ext uri="{9D8B030D-6E8A-4147-A177-3AD203B41FA5}"/>
                  </a:extLst>
                </a:gridCol>
                <a:gridCol w="1026137">
                  <a:extLst>
                    <a:ext uri="{9D8B030D-6E8A-4147-A177-3AD203B41FA5}"/>
                  </a:extLst>
                </a:gridCol>
                <a:gridCol w="835390">
                  <a:extLst>
                    <a:ext uri="{9D8B030D-6E8A-4147-A177-3AD203B41FA5}"/>
                  </a:extLst>
                </a:gridCol>
              </a:tblGrid>
              <a:tr h="56395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на профила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Брой паралелки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Начин на </a:t>
                      </a:r>
                      <a:r>
                        <a:rPr lang="bg-BG" sz="18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балообразуване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39160">
                <a:tc vMerge="1">
                  <a:txBody>
                    <a:bodyPr/>
                    <a:lstStyle/>
                    <a:p>
                      <a:pPr algn="l" fontAlgn="ctr"/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Изпити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Предмети от свидетелството за основно образование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697142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БЕЛ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32354">
                <a:tc>
                  <a:txBody>
                    <a:bodyPr/>
                    <a:lstStyle/>
                    <a:p>
                      <a:pPr algn="l" fontAlgn="b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Софтуерни</a:t>
                      </a:r>
                      <a:r>
                        <a:rPr lang="bg-BG" sz="2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и хардуерни науки **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</a:t>
                      </a:r>
                      <a:endParaRPr lang="bg-BG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</a:t>
                      </a:r>
                      <a:endParaRPr lang="bg-BG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32354">
                <a:tc>
                  <a:txBody>
                    <a:bodyPr/>
                    <a:lstStyle/>
                    <a:p>
                      <a:pPr algn="l" fontAlgn="ctr"/>
                      <a:r>
                        <a:rPr lang="bg-BG" sz="2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Обществени науки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</a:t>
                      </a:r>
                      <a:endParaRPr lang="bg-BG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</a:t>
                      </a:r>
                      <a:endParaRPr lang="bg-BG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32354">
                <a:tc>
                  <a:txBody>
                    <a:bodyPr/>
                    <a:lstStyle/>
                    <a:p>
                      <a:pPr algn="l" fontAlgn="ctr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Природни науки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БЗО</a:t>
                      </a:r>
                      <a:endParaRPr lang="bg-BG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ХООС</a:t>
                      </a:r>
                      <a:endParaRPr lang="bg-BG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86020" name="Текстово поле 1"/>
          <p:cNvSpPr txBox="1">
            <a:spLocks noChangeArrowheads="1"/>
          </p:cNvSpPr>
          <p:nvPr/>
        </p:nvSpPr>
        <p:spPr bwMode="auto">
          <a:xfrm rot="10800000" flipV="1">
            <a:off x="1763713" y="4852988"/>
            <a:ext cx="6264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bg-BG" altLang="bg-BG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** </a:t>
            </a:r>
            <a:r>
              <a:rPr lang="bg-BG" altLang="bg-BG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Начин на изучаване на чужд език - АЕ - интензивно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 txBox="1">
            <a:spLocks/>
          </p:cNvSpPr>
          <p:nvPr/>
        </p:nvSpPr>
        <p:spPr bwMode="auto">
          <a:xfrm>
            <a:off x="457200" y="476250"/>
            <a:ext cx="82296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bg-BG" altLang="bg-BG" sz="2000" b="1" i="1">
                <a:solidFill>
                  <a:srgbClr val="013B41"/>
                </a:solidFill>
              </a:rPr>
              <a:t/>
            </a:r>
            <a:br>
              <a:rPr lang="bg-BG" altLang="bg-BG" sz="2000" b="1" i="1">
                <a:solidFill>
                  <a:srgbClr val="013B41"/>
                </a:solidFill>
              </a:rPr>
            </a:br>
            <a:r>
              <a:rPr lang="bg-BG" altLang="bg-BG" sz="2000" b="1" i="1">
                <a:solidFill>
                  <a:srgbClr val="013B41"/>
                </a:solidFill>
              </a:rPr>
              <a:t/>
            </a:r>
            <a:br>
              <a:rPr lang="bg-BG" altLang="bg-BG" sz="2000" b="1" i="1">
                <a:solidFill>
                  <a:srgbClr val="013B41"/>
                </a:solidFill>
              </a:rPr>
            </a:br>
            <a:r>
              <a:rPr lang="bg-BG" altLang="bg-BG" sz="2000" b="1" i="1">
                <a:solidFill>
                  <a:srgbClr val="013B41"/>
                </a:solidFill>
              </a:rPr>
              <a:t/>
            </a:r>
            <a:br>
              <a:rPr lang="bg-BG" altLang="bg-BG" sz="2000" b="1" i="1">
                <a:solidFill>
                  <a:srgbClr val="013B41"/>
                </a:solidFill>
              </a:rPr>
            </a:br>
            <a:r>
              <a:rPr lang="bg-BG" altLang="bg-BG" sz="2000" b="1" i="1">
                <a:solidFill>
                  <a:srgbClr val="013B41"/>
                </a:solidFill>
              </a:rPr>
              <a:t/>
            </a:r>
            <a:br>
              <a:rPr lang="bg-BG" altLang="bg-BG" sz="2000" b="1" i="1">
                <a:solidFill>
                  <a:srgbClr val="013B41"/>
                </a:solidFill>
              </a:rPr>
            </a:br>
            <a:r>
              <a:rPr lang="bg-BG" altLang="bg-BG" sz="2400" b="1" i="1">
                <a:solidFill>
                  <a:srgbClr val="013B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bg-BG" altLang="bg-BG" sz="2400" b="1" i="1">
                <a:solidFill>
                  <a:srgbClr val="013B4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altLang="bg-BG" sz="2400" b="1" i="1">
                <a:solidFill>
                  <a:srgbClr val="013B41"/>
                </a:solidFill>
                <a:latin typeface="Times New Roman" pitchFamily="18" charset="0"/>
                <a:cs typeface="Times New Roman" pitchFamily="18" charset="0"/>
              </a:rPr>
              <a:t>Професионална гимназия по селско стопанство и икономика „Христо Ботев“  - Свиленград</a:t>
            </a:r>
            <a:r>
              <a:rPr lang="bg-BG" altLang="bg-BG" sz="2000" b="1" i="1">
                <a:solidFill>
                  <a:srgbClr val="013B41"/>
                </a:solidFill>
              </a:rPr>
              <a:t/>
            </a:r>
            <a:br>
              <a:rPr lang="bg-BG" altLang="bg-BG" sz="2000" b="1" i="1">
                <a:solidFill>
                  <a:srgbClr val="013B41"/>
                </a:solidFill>
              </a:rPr>
            </a:br>
            <a:r>
              <a:rPr lang="bg-BG" altLang="bg-BG" sz="2000" b="1" i="1">
                <a:solidFill>
                  <a:srgbClr val="013B41"/>
                </a:solidFill>
              </a:rPr>
              <a:t/>
            </a:r>
            <a:br>
              <a:rPr lang="bg-BG" altLang="bg-BG" sz="2000" b="1" i="1">
                <a:solidFill>
                  <a:srgbClr val="013B41"/>
                </a:solidFill>
              </a:rPr>
            </a:br>
            <a:r>
              <a:rPr lang="bg-BG" altLang="bg-BG" sz="2000">
                <a:solidFill>
                  <a:srgbClr val="013B41"/>
                </a:solidFill>
              </a:rPr>
              <a:t/>
            </a:r>
            <a:br>
              <a:rPr lang="bg-BG" altLang="bg-BG" sz="2000">
                <a:solidFill>
                  <a:srgbClr val="013B41"/>
                </a:solidFill>
              </a:rPr>
            </a:br>
            <a:r>
              <a:rPr lang="bg-BG" altLang="bg-BG" sz="2000" b="1" i="1">
                <a:solidFill>
                  <a:srgbClr val="013B41"/>
                </a:solidFill>
              </a:rPr>
              <a:t/>
            </a:r>
            <a:br>
              <a:rPr lang="bg-BG" altLang="bg-BG" sz="2000" b="1" i="1">
                <a:solidFill>
                  <a:srgbClr val="013B41"/>
                </a:solidFill>
              </a:rPr>
            </a:br>
            <a:r>
              <a:rPr lang="bg-BG" altLang="bg-BG" sz="2000" b="1" i="1">
                <a:solidFill>
                  <a:srgbClr val="013B41"/>
                </a:solidFill>
              </a:rPr>
              <a:t>	</a:t>
            </a:r>
            <a:endParaRPr lang="bg-BG" altLang="bg-BG" sz="2000">
              <a:solidFill>
                <a:srgbClr val="013B41"/>
              </a:solidFill>
            </a:endParaRPr>
          </a:p>
        </p:txBody>
      </p:sp>
      <p:sp>
        <p:nvSpPr>
          <p:cNvPr id="87043" name="Текстово поле 1"/>
          <p:cNvSpPr txBox="1">
            <a:spLocks noChangeArrowheads="1"/>
          </p:cNvSpPr>
          <p:nvPr/>
        </p:nvSpPr>
        <p:spPr bwMode="auto">
          <a:xfrm>
            <a:off x="323850" y="5516563"/>
            <a:ext cx="61198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bg-BG" altLang="bg-BG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ctr" hangingPunct="1"/>
            <a:r>
              <a:rPr lang="bg-BG" altLang="en-US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**</a:t>
            </a:r>
            <a:r>
              <a:rPr lang="bg-BG" altLang="bg-BG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Начин на изучаване на чужд език - интензивно</a:t>
            </a:r>
            <a:endParaRPr lang="bg-BG" altLang="en-US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143508" y="1766739"/>
          <a:ext cx="8856984" cy="3068922"/>
        </p:xfrm>
        <a:graphic>
          <a:graphicData uri="http://schemas.openxmlformats.org/drawingml/2006/table">
            <a:tbl>
              <a:tblPr/>
              <a:tblGrid>
                <a:gridCol w="5166591">
                  <a:extLst>
                    <a:ext uri="{9D8B030D-6E8A-4147-A177-3AD203B41FA5}"/>
                  </a:extLst>
                </a:gridCol>
                <a:gridCol w="516669">
                  <a:extLst>
                    <a:ext uri="{9D8B030D-6E8A-4147-A177-3AD203B41FA5}"/>
                  </a:extLst>
                </a:gridCol>
                <a:gridCol w="664289">
                  <a:extLst>
                    <a:ext uri="{9D8B030D-6E8A-4147-A177-3AD203B41FA5}"/>
                  </a:extLst>
                </a:gridCol>
                <a:gridCol w="590479">
                  <a:extLst>
                    <a:ext uri="{9D8B030D-6E8A-4147-A177-3AD203B41FA5}"/>
                  </a:extLst>
                </a:gridCol>
                <a:gridCol w="1017614">
                  <a:extLst>
                    <a:ext uri="{9D8B030D-6E8A-4147-A177-3AD203B41FA5}"/>
                  </a:extLst>
                </a:gridCol>
                <a:gridCol w="901342">
                  <a:extLst>
                    <a:ext uri="{9D8B030D-6E8A-4147-A177-3AD203B41FA5}"/>
                  </a:extLst>
                </a:gridCol>
              </a:tblGrid>
              <a:tr h="256475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на професия</a:t>
                      </a:r>
                      <a:r>
                        <a:rPr lang="bg-BG" sz="18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и специалност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Брой паралелки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Начин на </a:t>
                      </a:r>
                      <a:r>
                        <a:rPr lang="bg-BG" sz="18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балообразуване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56475">
                <a:tc vMerge="1">
                  <a:txBody>
                    <a:bodyPr/>
                    <a:lstStyle/>
                    <a:p>
                      <a:pPr algn="l" fontAlgn="ctr"/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Изпити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rowSpan="2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Предмети от свидетелството за основно образование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743605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БЕЛ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594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 fontAlgn="ctr"/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bg-BG" sz="18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Сътрудник в малък и среден бизнес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Малък и среден бизнес</a:t>
                      </a:r>
                      <a:endParaRPr kumimoji="0" lang="bg-BG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</a:t>
                      </a:r>
                      <a:endParaRPr lang="bg-BG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ГИ</a:t>
                      </a:r>
                      <a:endParaRPr lang="bg-BG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594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Техник на селскостопанска техника </a:t>
                      </a:r>
                    </a:p>
                    <a:p>
                      <a:pPr algn="l" fontAlgn="ctr"/>
                      <a:r>
                        <a:rPr lang="ru-RU" sz="18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Механизация 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селското стопанство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БЗО</a:t>
                      </a:r>
                      <a:endParaRPr lang="bg-BG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ТП</a:t>
                      </a:r>
                      <a:endParaRPr lang="bg-BG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594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 fontAlgn="ctr"/>
                      <a:r>
                        <a:rPr lang="bg-BG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bg-BG" sz="18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Хотелиер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Организация </a:t>
                      </a:r>
                      <a:r>
                        <a:rPr lang="bg-BG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хотелиерството*</a:t>
                      </a:r>
                      <a:r>
                        <a:rPr kumimoji="0" lang="bg-BG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 lang="bg-BG" sz="18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ЧЕ</a:t>
                      </a:r>
                      <a:endParaRPr lang="bg-BG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ГИ</a:t>
                      </a:r>
                      <a:endParaRPr lang="bg-BG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/>
          <p:cNvGraphicFramePr>
            <a:graphicFrameLocks noGrp="1"/>
          </p:cNvGraphicFramePr>
          <p:nvPr/>
        </p:nvGraphicFramePr>
        <p:xfrm>
          <a:off x="251520" y="908720"/>
          <a:ext cx="8640764" cy="2790825"/>
        </p:xfrm>
        <a:graphic>
          <a:graphicData uri="http://schemas.openxmlformats.org/drawingml/2006/table">
            <a:tbl>
              <a:tblPr/>
              <a:tblGrid>
                <a:gridCol w="5040462">
                  <a:extLst>
                    <a:ext uri="{9D8B030D-6E8A-4147-A177-3AD203B41FA5}"/>
                  </a:extLst>
                </a:gridCol>
                <a:gridCol w="504056">
                  <a:extLst>
                    <a:ext uri="{9D8B030D-6E8A-4147-A177-3AD203B41FA5}"/>
                  </a:extLst>
                </a:gridCol>
                <a:gridCol w="648072">
                  <a:extLst>
                    <a:ext uri="{9D8B030D-6E8A-4147-A177-3AD203B41FA5}"/>
                  </a:extLst>
                </a:gridCol>
                <a:gridCol w="576064">
                  <a:extLst>
                    <a:ext uri="{9D8B030D-6E8A-4147-A177-3AD203B41FA5}"/>
                  </a:extLst>
                </a:gridCol>
                <a:gridCol w="992772">
                  <a:extLst>
                    <a:ext uri="{9D8B030D-6E8A-4147-A177-3AD203B41FA5}"/>
                  </a:extLst>
                </a:gridCol>
                <a:gridCol w="879338">
                  <a:extLst>
                    <a:ext uri="{9D8B030D-6E8A-4147-A177-3AD203B41FA5}"/>
                  </a:extLst>
                </a:gridCol>
              </a:tblGrid>
              <a:tr h="255353">
                <a:tc rowSpan="3">
                  <a:txBody>
                    <a:bodyPr/>
                    <a:lstStyle/>
                    <a:p>
                      <a:pPr algn="l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на профил/професия</a:t>
                      </a:r>
                      <a:r>
                        <a:rPr lang="bg-BG" sz="18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и специалност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Брой паралелки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Начин на </a:t>
                      </a:r>
                      <a:r>
                        <a:rPr lang="bg-BG" sz="18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балообразуване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55353">
                <a:tc vMerge="1">
                  <a:txBody>
                    <a:bodyPr/>
                    <a:lstStyle/>
                    <a:p>
                      <a:pPr algn="l" fontAlgn="ctr"/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Изпити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Предмети от свидетелството за основно образование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740351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БЕЛ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553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Обществени</a:t>
                      </a:r>
                      <a:r>
                        <a:rPr lang="bg-BG" sz="18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науки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ИЦ</a:t>
                      </a:r>
                      <a:endParaRPr lang="bg-BG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ГИ</a:t>
                      </a:r>
                      <a:endParaRPr lang="bg-BG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55353">
                <a:tc>
                  <a:txBody>
                    <a:bodyPr/>
                    <a:lstStyle/>
                    <a:p>
                      <a:pPr algn="l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Машинен оператор</a:t>
                      </a:r>
                    </a:p>
                    <a:p>
                      <a:pPr algn="l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Металорежещи машини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ФА</a:t>
                      </a:r>
                      <a:endParaRPr lang="bg-BG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ХООС</a:t>
                      </a:r>
                      <a:endParaRPr lang="bg-BG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502136">
                <a:tc>
                  <a:txBody>
                    <a:bodyPr/>
                    <a:lstStyle/>
                    <a:p>
                      <a:pPr algn="l" fontAlgn="b"/>
                      <a:r>
                        <a:rPr lang="bg-BG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Монтьор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</a:t>
                      </a:r>
                      <a:r>
                        <a:rPr lang="ru-RU" sz="18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транспортна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техника </a:t>
                      </a:r>
                    </a:p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Автотранспортна </a:t>
                      </a:r>
                      <a:r>
                        <a:rPr lang="bg-BG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техника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ФА</a:t>
                      </a:r>
                      <a:endParaRPr lang="bg-BG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ХООС</a:t>
                      </a:r>
                      <a:endParaRPr lang="bg-BG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90115" name="Title 1"/>
          <p:cNvSpPr txBox="1">
            <a:spLocks/>
          </p:cNvSpPr>
          <p:nvPr/>
        </p:nvSpPr>
        <p:spPr bwMode="auto">
          <a:xfrm>
            <a:off x="250825" y="333375"/>
            <a:ext cx="8229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bg-BG" altLang="bg-BG" sz="2000" b="1" i="1">
                <a:solidFill>
                  <a:srgbClr val="013B41"/>
                </a:solidFill>
              </a:rPr>
              <a:t>  </a:t>
            </a:r>
            <a:r>
              <a:rPr lang="bg-BG" altLang="bg-BG" sz="2000">
                <a:solidFill>
                  <a:srgbClr val="013B41"/>
                </a:solidFill>
              </a:rPr>
              <a:t/>
            </a:r>
            <a:br>
              <a:rPr lang="bg-BG" altLang="bg-BG" sz="2000">
                <a:solidFill>
                  <a:srgbClr val="013B41"/>
                </a:solidFill>
              </a:rPr>
            </a:br>
            <a:r>
              <a:rPr lang="bg-BG" altLang="bg-BG" sz="2200" b="1" i="1" u="sng">
                <a:solidFill>
                  <a:srgbClr val="013B41"/>
                </a:solidFill>
                <a:latin typeface="Times New Roman" pitchFamily="18" charset="0"/>
                <a:cs typeface="Times New Roman" pitchFamily="18" charset="0"/>
              </a:rPr>
              <a:t>Община Тополовград</a:t>
            </a:r>
            <a:r>
              <a:rPr lang="bg-BG" altLang="bg-BG" sz="2200" b="1" i="1">
                <a:solidFill>
                  <a:srgbClr val="013B4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altLang="bg-BG" sz="2200" b="1" i="1">
                <a:solidFill>
                  <a:srgbClr val="013B4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altLang="bg-BG" sz="2200" b="1" i="1">
                <a:solidFill>
                  <a:srgbClr val="013B41"/>
                </a:solidFill>
                <a:latin typeface="Times New Roman" pitchFamily="18" charset="0"/>
                <a:cs typeface="Times New Roman" pitchFamily="18" charset="0"/>
              </a:rPr>
              <a:t>Средно  училище „Д-р Петър Берон“  - Тополовград</a:t>
            </a:r>
            <a:br>
              <a:rPr lang="bg-BG" altLang="bg-BG" sz="2200" b="1" i="1">
                <a:solidFill>
                  <a:srgbClr val="013B4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altLang="bg-BG" sz="2200">
                <a:solidFill>
                  <a:srgbClr val="013B41"/>
                </a:solidFill>
              </a:rPr>
              <a:t/>
            </a:r>
            <a:br>
              <a:rPr lang="bg-BG" altLang="bg-BG" sz="2200">
                <a:solidFill>
                  <a:srgbClr val="013B41"/>
                </a:solidFill>
              </a:rPr>
            </a:br>
            <a:endParaRPr lang="bg-BG" altLang="bg-BG" sz="2200">
              <a:solidFill>
                <a:srgbClr val="013B41"/>
              </a:solidFill>
            </a:endParaRP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517525" y="3644900"/>
            <a:ext cx="81581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bg-BG" altLang="bg-BG" sz="2200" b="1" i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Община Стамболово</a:t>
            </a:r>
          </a:p>
          <a:p>
            <a:pPr algn="ctr" eaLnBrk="1" hangingPunct="1"/>
            <a:r>
              <a:rPr lang="bg-BG" altLang="bg-BG" sz="22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Средно  училище „Свети Климент Охридски“  - Стамболово</a:t>
            </a:r>
            <a:endParaRPr lang="bg-BG" altLang="bg-BG" sz="2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5"/>
          <p:cNvGraphicFramePr>
            <a:graphicFrameLocks noGrp="1"/>
          </p:cNvGraphicFramePr>
          <p:nvPr/>
        </p:nvGraphicFramePr>
        <p:xfrm>
          <a:off x="276333" y="4378479"/>
          <a:ext cx="8640764" cy="2223135"/>
        </p:xfrm>
        <a:graphic>
          <a:graphicData uri="http://schemas.openxmlformats.org/drawingml/2006/table">
            <a:tbl>
              <a:tblPr/>
              <a:tblGrid>
                <a:gridCol w="5040462">
                  <a:extLst>
                    <a:ext uri="{9D8B030D-6E8A-4147-A177-3AD203B41FA5}"/>
                  </a:extLst>
                </a:gridCol>
                <a:gridCol w="504056">
                  <a:extLst>
                    <a:ext uri="{9D8B030D-6E8A-4147-A177-3AD203B41FA5}"/>
                  </a:extLst>
                </a:gridCol>
                <a:gridCol w="648072">
                  <a:extLst>
                    <a:ext uri="{9D8B030D-6E8A-4147-A177-3AD203B41FA5}"/>
                  </a:extLst>
                </a:gridCol>
                <a:gridCol w="576064">
                  <a:extLst>
                    <a:ext uri="{9D8B030D-6E8A-4147-A177-3AD203B41FA5}"/>
                  </a:extLst>
                </a:gridCol>
                <a:gridCol w="992772">
                  <a:extLst>
                    <a:ext uri="{9D8B030D-6E8A-4147-A177-3AD203B41FA5}"/>
                  </a:extLst>
                </a:gridCol>
                <a:gridCol w="879338">
                  <a:extLst>
                    <a:ext uri="{9D8B030D-6E8A-4147-A177-3AD203B41FA5}"/>
                  </a:extLst>
                </a:gridCol>
              </a:tblGrid>
              <a:tr h="264913">
                <a:tc rowSpan="3">
                  <a:txBody>
                    <a:bodyPr/>
                    <a:lstStyle/>
                    <a:p>
                      <a:pPr algn="l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на професия</a:t>
                      </a:r>
                      <a:r>
                        <a:rPr lang="bg-BG" sz="18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и специалност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Брой паралелки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Начин на </a:t>
                      </a:r>
                      <a:r>
                        <a:rPr lang="bg-BG" sz="18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балообразуване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64913">
                <a:tc vMerge="1">
                  <a:txBody>
                    <a:bodyPr/>
                    <a:lstStyle/>
                    <a:p>
                      <a:pPr algn="l" fontAlgn="ctr"/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Изпити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Предмети от свидетелството за основно образование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715079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БЕЛ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776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Готвач 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Производство на </a:t>
                      </a:r>
                      <a:r>
                        <a:rPr lang="ru-RU" sz="18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кулинарни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изделия и напитки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БЕЛ</a:t>
                      </a:r>
                      <a:endParaRPr lang="bg-BG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bg-BG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5"/>
          <p:cNvGraphicFramePr>
            <a:graphicFrameLocks noGrp="1"/>
          </p:cNvGraphicFramePr>
          <p:nvPr/>
        </p:nvGraphicFramePr>
        <p:xfrm>
          <a:off x="185082" y="1165840"/>
          <a:ext cx="8643005" cy="1702094"/>
        </p:xfrm>
        <a:graphic>
          <a:graphicData uri="http://schemas.openxmlformats.org/drawingml/2006/table">
            <a:tbl>
              <a:tblPr/>
              <a:tblGrid>
                <a:gridCol w="4666291">
                  <a:extLst>
                    <a:ext uri="{9D8B030D-6E8A-4147-A177-3AD203B41FA5}"/>
                  </a:extLst>
                </a:gridCol>
                <a:gridCol w="656731">
                  <a:extLst>
                    <a:ext uri="{9D8B030D-6E8A-4147-A177-3AD203B41FA5}"/>
                  </a:extLst>
                </a:gridCol>
                <a:gridCol w="567723">
                  <a:extLst>
                    <a:ext uri="{9D8B030D-6E8A-4147-A177-3AD203B41FA5}"/>
                  </a:extLst>
                </a:gridCol>
                <a:gridCol w="584405">
                  <a:extLst>
                    <a:ext uri="{9D8B030D-6E8A-4147-A177-3AD203B41FA5}"/>
                  </a:extLst>
                </a:gridCol>
                <a:gridCol w="1288289">
                  <a:extLst>
                    <a:ext uri="{9D8B030D-6E8A-4147-A177-3AD203B41FA5}"/>
                  </a:extLst>
                </a:gridCol>
                <a:gridCol w="879566">
                  <a:extLst>
                    <a:ext uri="{9D8B030D-6E8A-4147-A177-3AD203B41FA5}"/>
                  </a:extLst>
                </a:gridCol>
              </a:tblGrid>
              <a:tr h="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на</a:t>
                      </a:r>
                      <a:r>
                        <a:rPr lang="bg-BG" sz="18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професия-специалност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Брой паралелки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Начин на </a:t>
                      </a:r>
                      <a:r>
                        <a:rPr lang="bg-BG" sz="18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балообразуване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45242">
                <a:tc vMerge="1">
                  <a:txBody>
                    <a:bodyPr/>
                    <a:lstStyle/>
                    <a:p>
                      <a:pPr algn="l" fontAlgn="ctr"/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Изпити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bg-BG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Предмети от свидетелството за основно образование</a:t>
                      </a:r>
                      <a:endParaRPr lang="bg-BG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76238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БЕЛ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34925">
                <a:tc>
                  <a:txBody>
                    <a:bodyPr/>
                    <a:lstStyle/>
                    <a:p>
                      <a:pPr algn="l" fontAlgn="b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</a:t>
                      </a:r>
                      <a:r>
                        <a:rPr lang="ru-RU" sz="18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Монтьор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на </a:t>
                      </a:r>
                      <a:r>
                        <a:rPr lang="ru-RU" sz="18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транспортна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техника </a:t>
                      </a:r>
                    </a:p>
                    <a:p>
                      <a:pPr algn="l" fontAlgn="b"/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Автотранспортна техника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b="1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bg-BG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ФА</a:t>
                      </a:r>
                      <a:endParaRPr lang="bg-BG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77335" y="4149080"/>
          <a:ext cx="8609747" cy="2310228"/>
        </p:xfrm>
        <a:graphic>
          <a:graphicData uri="http://schemas.openxmlformats.org/drawingml/2006/table">
            <a:tbl>
              <a:tblPr/>
              <a:tblGrid>
                <a:gridCol w="4804355">
                  <a:extLst>
                    <a:ext uri="{9D8B030D-6E8A-4147-A177-3AD203B41FA5}"/>
                  </a:extLst>
                </a:gridCol>
                <a:gridCol w="621871">
                  <a:extLst>
                    <a:ext uri="{9D8B030D-6E8A-4147-A177-3AD203B41FA5}"/>
                  </a:extLst>
                </a:gridCol>
                <a:gridCol w="559763">
                  <a:extLst>
                    <a:ext uri="{9D8B030D-6E8A-4147-A177-3AD203B41FA5}"/>
                  </a:extLst>
                </a:gridCol>
                <a:gridCol w="503088">
                  <a:extLst>
                    <a:ext uri="{9D8B030D-6E8A-4147-A177-3AD203B41FA5}"/>
                  </a:extLst>
                </a:gridCol>
                <a:gridCol w="1244488">
                  <a:extLst>
                    <a:ext uri="{9D8B030D-6E8A-4147-A177-3AD203B41FA5}"/>
                  </a:extLst>
                </a:gridCol>
                <a:gridCol w="876182">
                  <a:extLst>
                    <a:ext uri="{9D8B030D-6E8A-4147-A177-3AD203B41FA5}"/>
                  </a:extLst>
                </a:gridCol>
              </a:tblGrid>
              <a:tr h="452849">
                <a:tc rowSpan="3">
                  <a:txBody>
                    <a:bodyPr/>
                    <a:lstStyle/>
                    <a:p>
                      <a:pPr algn="l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на профил/професия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Брой паралелки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Начин на </a:t>
                      </a:r>
                      <a:r>
                        <a:rPr lang="bg-BG" sz="18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балообразуване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44171">
                <a:tc vMerge="1">
                  <a:txBody>
                    <a:bodyPr/>
                    <a:lstStyle/>
                    <a:p>
                      <a:pPr algn="l" fontAlgn="ctr"/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Изпити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bg-BG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Предмети от свидетелството за основно образование</a:t>
                      </a:r>
                      <a:endParaRPr lang="bg-BG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04423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БЕЛ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7161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 Cyr"/>
                        </a:rPr>
                        <a:t> 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 Cyr"/>
                        </a:rPr>
                        <a:t> </a:t>
                      </a:r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 Cyr"/>
                        </a:rPr>
                        <a:t>Готвач </a:t>
                      </a:r>
                    </a:p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 Cyr"/>
                        </a:rPr>
                        <a:t>Производство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 Cyr"/>
                        </a:rPr>
                        <a:t>на кулинарни изделия и напитки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БЗО</a:t>
                      </a:r>
                      <a:endParaRPr lang="bg-BG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ТП</a:t>
                      </a:r>
                      <a:endParaRPr lang="bg-BG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44173">
                <a:tc>
                  <a:txBody>
                    <a:bodyPr/>
                    <a:lstStyle/>
                    <a:p>
                      <a:pPr algn="l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Природни </a:t>
                      </a:r>
                      <a:r>
                        <a:rPr lang="bg-BG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науки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БЗО</a:t>
                      </a:r>
                      <a:endParaRPr lang="bg-BG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ХООС</a:t>
                      </a:r>
                      <a:endParaRPr lang="bg-BG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91140" name="Title 1"/>
          <p:cNvSpPr txBox="1">
            <a:spLocks/>
          </p:cNvSpPr>
          <p:nvPr/>
        </p:nvSpPr>
        <p:spPr bwMode="auto">
          <a:xfrm>
            <a:off x="185738" y="188913"/>
            <a:ext cx="86423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bg-BG" altLang="bg-BG" sz="2400" b="1" i="1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g-BG" altLang="bg-BG" sz="2200" b="1" i="1" u="sng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Община Маджарово</a:t>
            </a:r>
            <a:r>
              <a:rPr lang="bg-BG" altLang="bg-BG" sz="2200" b="1" i="1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altLang="bg-BG" sz="2200" b="1" i="1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altLang="bg-BG" sz="2200" b="1" i="1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Средно училище „Димитър Маджаров“</a:t>
            </a:r>
            <a:endParaRPr lang="bg-BG" altLang="bg-BG" sz="2200">
              <a:solidFill>
                <a:srgbClr val="21274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141" name="Rectangle 4"/>
          <p:cNvSpPr>
            <a:spLocks noChangeArrowheads="1"/>
          </p:cNvSpPr>
          <p:nvPr/>
        </p:nvSpPr>
        <p:spPr bwMode="auto">
          <a:xfrm>
            <a:off x="468313" y="2852738"/>
            <a:ext cx="85328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bg-BG" altLang="bg-BG" sz="2200" b="1" i="1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bg-BG" altLang="bg-BG" sz="2200" b="1" i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Община  Симеоновград </a:t>
            </a:r>
          </a:p>
          <a:p>
            <a:pPr algn="ctr" eaLnBrk="1" hangingPunct="1"/>
            <a:r>
              <a:rPr lang="bg-BG" altLang="bg-BG" sz="22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Средно училище "Свети Климент Охридски“ </a:t>
            </a:r>
            <a:endParaRPr lang="bg-BG" altLang="bg-BG" sz="2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5"/>
          <p:cNvGraphicFramePr>
            <a:graphicFrameLocks noGrp="1"/>
          </p:cNvGraphicFramePr>
          <p:nvPr/>
        </p:nvGraphicFramePr>
        <p:xfrm>
          <a:off x="151063" y="814388"/>
          <a:ext cx="8741417" cy="2380690"/>
        </p:xfrm>
        <a:graphic>
          <a:graphicData uri="http://schemas.openxmlformats.org/drawingml/2006/table">
            <a:tbl>
              <a:tblPr/>
              <a:tblGrid>
                <a:gridCol w="4575711">
                  <a:extLst>
                    <a:ext uri="{9D8B030D-6E8A-4147-A177-3AD203B41FA5}"/>
                  </a:extLst>
                </a:gridCol>
                <a:gridCol w="494400">
                  <a:extLst>
                    <a:ext uri="{9D8B030D-6E8A-4147-A177-3AD203B41FA5}"/>
                  </a:extLst>
                </a:gridCol>
                <a:gridCol w="706285">
                  <a:extLst>
                    <a:ext uri="{9D8B030D-6E8A-4147-A177-3AD203B41FA5}"/>
                  </a:extLst>
                </a:gridCol>
                <a:gridCol w="776914">
                  <a:extLst>
                    <a:ext uri="{9D8B030D-6E8A-4147-A177-3AD203B41FA5}"/>
                  </a:extLst>
                </a:gridCol>
                <a:gridCol w="1059428">
                  <a:extLst>
                    <a:ext uri="{9D8B030D-6E8A-4147-A177-3AD203B41FA5}"/>
                  </a:extLst>
                </a:gridCol>
                <a:gridCol w="1128679">
                  <a:extLst>
                    <a:ext uri="{9D8B030D-6E8A-4147-A177-3AD203B41FA5}"/>
                  </a:extLst>
                </a:gridCol>
              </a:tblGrid>
              <a:tr h="245242">
                <a:tc rowSpan="3">
                  <a:txBody>
                    <a:bodyPr/>
                    <a:lstStyle/>
                    <a:p>
                      <a:pPr algn="l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на профил/професия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Брой паралелки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Начин на </a:t>
                      </a:r>
                      <a:r>
                        <a:rPr lang="bg-BG" sz="18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балообразуване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28035">
                <a:tc vMerge="1">
                  <a:txBody>
                    <a:bodyPr/>
                    <a:lstStyle/>
                    <a:p>
                      <a:pPr algn="l" fontAlgn="ctr"/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Изпити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Предмети от свидетелството за основно образование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720254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БЕЛ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90390">
                <a:tc>
                  <a:txBody>
                    <a:bodyPr/>
                    <a:lstStyle/>
                    <a:p>
                      <a:pPr algn="l" fontAlgn="ctr"/>
                      <a:r>
                        <a:rPr lang="bg-BG" sz="18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</a:t>
                      </a:r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Хуманитарни</a:t>
                      </a:r>
                      <a:r>
                        <a:rPr lang="bg-BG" sz="18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науки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БЕЛ</a:t>
                      </a:r>
                      <a:endParaRPr lang="bg-BG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ИЦ</a:t>
                      </a:r>
                      <a:endParaRPr lang="bg-BG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7157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Монтьор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 на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транспортна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 техника 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bg-BG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Автотранспортна техника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b="1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bg-BG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ФА</a:t>
                      </a:r>
                      <a:endParaRPr lang="bg-BG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4141" y="4277835"/>
          <a:ext cx="8860472" cy="2325905"/>
        </p:xfrm>
        <a:graphic>
          <a:graphicData uri="http://schemas.openxmlformats.org/drawingml/2006/table">
            <a:tbl>
              <a:tblPr/>
              <a:tblGrid>
                <a:gridCol w="4783700">
                  <a:extLst>
                    <a:ext uri="{9D8B030D-6E8A-4147-A177-3AD203B41FA5}"/>
                  </a:extLst>
                </a:gridCol>
                <a:gridCol w="516873">
                  <a:extLst>
                    <a:ext uri="{9D8B030D-6E8A-4147-A177-3AD203B41FA5}"/>
                  </a:extLst>
                </a:gridCol>
                <a:gridCol w="738389">
                  <a:extLst>
                    <a:ext uri="{9D8B030D-6E8A-4147-A177-3AD203B41FA5}"/>
                  </a:extLst>
                </a:gridCol>
                <a:gridCol w="639084">
                  <a:extLst>
                    <a:ext uri="{9D8B030D-6E8A-4147-A177-3AD203B41FA5}"/>
                  </a:extLst>
                </a:gridCol>
                <a:gridCol w="1280729">
                  <a:extLst>
                    <a:ext uri="{9D8B030D-6E8A-4147-A177-3AD203B41FA5}"/>
                  </a:extLst>
                </a:gridCol>
                <a:gridCol w="901697">
                  <a:extLst>
                    <a:ext uri="{9D8B030D-6E8A-4147-A177-3AD203B41FA5}"/>
                  </a:extLst>
                </a:gridCol>
              </a:tblGrid>
              <a:tr h="310348">
                <a:tc rowSpan="3">
                  <a:txBody>
                    <a:bodyPr/>
                    <a:lstStyle/>
                    <a:p>
                      <a:pPr algn="l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на профила/професия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Брой паралелки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Начин на </a:t>
                      </a:r>
                      <a:r>
                        <a:rPr lang="bg-BG" sz="18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балообразуване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54089">
                <a:tc vMerge="1">
                  <a:txBody>
                    <a:bodyPr/>
                    <a:lstStyle/>
                    <a:p>
                      <a:pPr algn="l" fontAlgn="ctr"/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Изпити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Предмети от свидетелството за основно образование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91126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БЕЛ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644854">
                <a:tc>
                  <a:txBody>
                    <a:bodyPr/>
                    <a:lstStyle/>
                    <a:p>
                      <a:pPr algn="l" fontAlgn="b"/>
                      <a:r>
                        <a:rPr lang="bg-BG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</a:t>
                      </a:r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Монтьор на транспортна техника  </a:t>
                      </a:r>
                    </a:p>
                    <a:p>
                      <a:pPr algn="l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Автотранспортна </a:t>
                      </a:r>
                      <a:r>
                        <a:rPr lang="bg-BG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техника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БЕЛ</a:t>
                      </a:r>
                      <a:endParaRPr lang="bg-BG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bg-BG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538218">
                <a:tc>
                  <a:txBody>
                    <a:bodyPr/>
                    <a:lstStyle/>
                    <a:p>
                      <a:pPr algn="l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Природни</a:t>
                      </a:r>
                      <a:r>
                        <a:rPr lang="bg-BG" sz="18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науки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БЗО</a:t>
                      </a:r>
                      <a:endParaRPr lang="bg-BG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ХООС</a:t>
                      </a:r>
                      <a:endParaRPr lang="bg-BG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92164" name="Content Placeholder 2"/>
          <p:cNvSpPr txBox="1">
            <a:spLocks/>
          </p:cNvSpPr>
          <p:nvPr/>
        </p:nvSpPr>
        <p:spPr bwMode="auto">
          <a:xfrm>
            <a:off x="120650" y="28575"/>
            <a:ext cx="85661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bg-BG" altLang="bg-BG" sz="2000" b="1" i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Община Ивайловград </a:t>
            </a:r>
          </a:p>
          <a:p>
            <a:pPr algn="ctr">
              <a:spcBef>
                <a:spcPct val="20000"/>
              </a:spcBef>
            </a:pPr>
            <a:r>
              <a:rPr lang="bg-BG" altLang="bg-BG" sz="20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Средно училище  „Христо Ботев“ </a:t>
            </a:r>
            <a:endParaRPr lang="bg-BG" altLang="bg-BG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bg-BG" altLang="bg-BG" b="1" i="1">
              <a:solidFill>
                <a:srgbClr val="000000"/>
              </a:solidFill>
            </a:endParaRPr>
          </a:p>
        </p:txBody>
      </p:sp>
      <p:sp>
        <p:nvSpPr>
          <p:cNvPr id="92165" name="Правоъгълник 1"/>
          <p:cNvSpPr>
            <a:spLocks noChangeArrowheads="1"/>
          </p:cNvSpPr>
          <p:nvPr/>
        </p:nvSpPr>
        <p:spPr bwMode="auto">
          <a:xfrm>
            <a:off x="395288" y="3573463"/>
            <a:ext cx="84248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bg-BG" altLang="bg-BG" sz="2000" b="1" i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Община Любимец</a:t>
            </a:r>
            <a:r>
              <a:rPr lang="bg-BG" altLang="bg-BG" sz="20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ctr" eaLnBrk="1" hangingPunct="1"/>
            <a:r>
              <a:rPr lang="bg-BG" altLang="bg-BG" sz="20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Средно  училище „Желязко Терпешев“ </a:t>
            </a:r>
            <a:endParaRPr lang="bg-BG" altLang="bg-BG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5"/>
          <p:cNvGraphicFramePr>
            <a:graphicFrameLocks noGrp="1"/>
          </p:cNvGraphicFramePr>
          <p:nvPr/>
        </p:nvGraphicFramePr>
        <p:xfrm>
          <a:off x="323850" y="1052736"/>
          <a:ext cx="8640638" cy="2000110"/>
        </p:xfrm>
        <a:graphic>
          <a:graphicData uri="http://schemas.openxmlformats.org/drawingml/2006/table">
            <a:tbl>
              <a:tblPr/>
              <a:tblGrid>
                <a:gridCol w="4955729">
                  <a:extLst>
                    <a:ext uri="{9D8B030D-6E8A-4147-A177-3AD203B41FA5}"/>
                  </a:extLst>
                </a:gridCol>
                <a:gridCol w="557025">
                  <a:extLst>
                    <a:ext uri="{9D8B030D-6E8A-4147-A177-3AD203B41FA5}"/>
                  </a:extLst>
                </a:gridCol>
                <a:gridCol w="626654">
                  <a:extLst>
                    <a:ext uri="{9D8B030D-6E8A-4147-A177-3AD203B41FA5}"/>
                  </a:extLst>
                </a:gridCol>
                <a:gridCol w="879760">
                  <a:extLst>
                    <a:ext uri="{9D8B030D-6E8A-4147-A177-3AD203B41FA5}"/>
                  </a:extLst>
                </a:gridCol>
                <a:gridCol w="742145">
                  <a:extLst>
                    <a:ext uri="{9D8B030D-6E8A-4147-A177-3AD203B41FA5}"/>
                  </a:extLst>
                </a:gridCol>
                <a:gridCol w="879325">
                  <a:extLst>
                    <a:ext uri="{9D8B030D-6E8A-4147-A177-3AD203B41FA5}"/>
                  </a:extLst>
                </a:gridCol>
              </a:tblGrid>
              <a:tr h="22114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bg-BG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на профил/професия</a:t>
                      </a:r>
                      <a:endParaRPr lang="bg-BG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bg-BG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Брой паралелки</a:t>
                      </a:r>
                      <a:endParaRPr lang="bg-BG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bg-BG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Начин на </a:t>
                      </a:r>
                      <a:r>
                        <a:rPr lang="bg-BG" sz="16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балообразуване</a:t>
                      </a:r>
                      <a:endParaRPr lang="bg-BG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21140">
                <a:tc vMerge="1">
                  <a:txBody>
                    <a:bodyPr/>
                    <a:lstStyle/>
                    <a:p>
                      <a:pPr algn="l" fontAlgn="ctr"/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bg-BG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Изпити</a:t>
                      </a:r>
                      <a:endParaRPr lang="bg-BG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bg-BG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Предмети от свидетелството за основно образование</a:t>
                      </a:r>
                      <a:endParaRPr lang="bg-BG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638479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БЕЛ</a:t>
                      </a:r>
                      <a:endParaRPr lang="bg-BG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</a:t>
                      </a:r>
                      <a:endParaRPr lang="bg-BG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7618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Изпълнител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на термални процедури </a:t>
                      </a:r>
                    </a:p>
                    <a:p>
                      <a:pPr algn="l" fontAlgn="ctr"/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Извършване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 термални процедури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</a:p>
                    <a:p>
                      <a:pPr algn="l" fontAlgn="ctr"/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балнеологични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 други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възстановителни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центрове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*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bg-BG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bg-BG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БЗО</a:t>
                      </a:r>
                      <a:endParaRPr lang="bg-BG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ХООС</a:t>
                      </a:r>
                      <a:endParaRPr lang="bg-BG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93187" name="Title 1"/>
          <p:cNvSpPr txBox="1">
            <a:spLocks/>
          </p:cNvSpPr>
          <p:nvPr/>
        </p:nvSpPr>
        <p:spPr bwMode="auto">
          <a:xfrm>
            <a:off x="22225" y="115888"/>
            <a:ext cx="894238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bg-BG" altLang="bg-BG" sz="2200" b="1" i="1" u="sng">
                <a:solidFill>
                  <a:srgbClr val="212745"/>
                </a:solidFill>
                <a:latin typeface="Times New Roman Cyr" pitchFamily="18" charset="0"/>
              </a:rPr>
              <a:t>Община Минерални бани </a:t>
            </a:r>
            <a:r>
              <a:rPr lang="bg-BG" altLang="bg-BG" sz="2200" b="1" i="1">
                <a:solidFill>
                  <a:srgbClr val="212745"/>
                </a:solidFill>
                <a:latin typeface="Times New Roman Cyr" pitchFamily="18" charset="0"/>
              </a:rPr>
              <a:t/>
            </a:r>
            <a:br>
              <a:rPr lang="bg-BG" altLang="bg-BG" sz="2200" b="1" i="1">
                <a:solidFill>
                  <a:srgbClr val="212745"/>
                </a:solidFill>
                <a:latin typeface="Times New Roman Cyr" pitchFamily="18" charset="0"/>
              </a:rPr>
            </a:br>
            <a:r>
              <a:rPr lang="bg-BG" altLang="bg-BG" sz="2200" b="1" i="1">
                <a:solidFill>
                  <a:srgbClr val="212745"/>
                </a:solidFill>
                <a:latin typeface="Times New Roman Cyr" pitchFamily="18" charset="0"/>
              </a:rPr>
              <a:t>Средно  училище „Проф. д-р Асен Златаров“ -  с. Минерални бани</a:t>
            </a:r>
            <a:endParaRPr lang="bg-BG" altLang="bg-BG" sz="2200">
              <a:solidFill>
                <a:srgbClr val="212745"/>
              </a:solidFill>
              <a:latin typeface="Times New Roman Cyr" pitchFamily="18" charset="0"/>
            </a:endParaRPr>
          </a:p>
        </p:txBody>
      </p:sp>
      <p:sp>
        <p:nvSpPr>
          <p:cNvPr id="93188" name="Rectangle 13"/>
          <p:cNvSpPr>
            <a:spLocks noChangeArrowheads="1"/>
          </p:cNvSpPr>
          <p:nvPr/>
        </p:nvSpPr>
        <p:spPr bwMode="auto">
          <a:xfrm>
            <a:off x="1187450" y="3500438"/>
            <a:ext cx="75612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bg-BG" sz="22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Средно  училище  „Христо Ботев"  - село Караманци </a:t>
            </a:r>
            <a:endParaRPr lang="bg-BG" altLang="bg-BG" sz="2200" b="1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Table 5"/>
          <p:cNvGraphicFramePr>
            <a:graphicFrameLocks noGrp="1"/>
          </p:cNvGraphicFramePr>
          <p:nvPr/>
        </p:nvGraphicFramePr>
        <p:xfrm>
          <a:off x="162978" y="4077071"/>
          <a:ext cx="8801510" cy="1723430"/>
        </p:xfrm>
        <a:graphic>
          <a:graphicData uri="http://schemas.openxmlformats.org/drawingml/2006/table">
            <a:tbl>
              <a:tblPr/>
              <a:tblGrid>
                <a:gridCol w="5057093">
                  <a:extLst>
                    <a:ext uri="{9D8B030D-6E8A-4147-A177-3AD203B41FA5}"/>
                  </a:extLst>
                </a:gridCol>
                <a:gridCol w="432048">
                  <a:extLst>
                    <a:ext uri="{9D8B030D-6E8A-4147-A177-3AD203B41FA5}"/>
                  </a:extLst>
                </a:gridCol>
                <a:gridCol w="552194">
                  <a:extLst>
                    <a:ext uri="{9D8B030D-6E8A-4147-A177-3AD203B41FA5}"/>
                  </a:extLst>
                </a:gridCol>
                <a:gridCol w="812548">
                  <a:extLst>
                    <a:ext uri="{9D8B030D-6E8A-4147-A177-3AD203B41FA5}"/>
                  </a:extLst>
                </a:gridCol>
                <a:gridCol w="1108020">
                  <a:extLst>
                    <a:ext uri="{9D8B030D-6E8A-4147-A177-3AD203B41FA5}"/>
                  </a:extLst>
                </a:gridCol>
                <a:gridCol w="839607">
                  <a:extLst>
                    <a:ext uri="{9D8B030D-6E8A-4147-A177-3AD203B41FA5}"/>
                  </a:extLst>
                </a:gridCol>
              </a:tblGrid>
              <a:tr h="23324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bg-BG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на профил/професия</a:t>
                      </a:r>
                      <a:endParaRPr lang="bg-BG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bg-BG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Брой паралелки</a:t>
                      </a:r>
                      <a:endParaRPr lang="bg-BG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bg-BG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Начин на </a:t>
                      </a:r>
                      <a:r>
                        <a:rPr lang="bg-BG" sz="16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балообразуване</a:t>
                      </a:r>
                      <a:endParaRPr lang="bg-BG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33247">
                <a:tc vMerge="1">
                  <a:txBody>
                    <a:bodyPr/>
                    <a:lstStyle/>
                    <a:p>
                      <a:pPr algn="l" fontAlgn="ctr"/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bg-BG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Изпити</a:t>
                      </a:r>
                      <a:endParaRPr lang="bg-BG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bg-BG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Предмети от свидетелството за основно образование</a:t>
                      </a:r>
                      <a:endParaRPr lang="bg-BG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640212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БЕЛ</a:t>
                      </a:r>
                      <a:endParaRPr lang="bg-BG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</a:t>
                      </a:r>
                      <a:endParaRPr lang="bg-BG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764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</a:t>
                      </a:r>
                      <a:r>
                        <a:rPr lang="bg-BG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Хотелиер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Организация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 дейностите в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места за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настаняване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* </a:t>
                      </a:r>
                      <a:endParaRPr lang="ru-RU" sz="1600" b="1" i="1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bg-BG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bg-BG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bg-BG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</a:t>
                      </a:r>
                      <a:endParaRPr lang="bg-BG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</a:t>
                      </a:r>
                      <a:endParaRPr lang="bg-BG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93190" name="Текстово поле 1"/>
          <p:cNvSpPr txBox="1">
            <a:spLocks noChangeArrowheads="1"/>
          </p:cNvSpPr>
          <p:nvPr/>
        </p:nvSpPr>
        <p:spPr bwMode="auto">
          <a:xfrm>
            <a:off x="323850" y="5984875"/>
            <a:ext cx="5081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bg-BG" altLang="bg-BG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bg-BG" altLang="bg-BG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Начин на изучаване на чужд език - АЕ - разширено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0" y="1628775"/>
            <a:ext cx="6686550" cy="5937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bg-BG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bg-B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ВАЖНИ ДАТИ</a:t>
            </a:r>
            <a:br>
              <a:rPr lang="bg-B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bg-B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250825" y="2420938"/>
            <a:ext cx="8364538" cy="3344862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  <a:defRPr/>
            </a:pPr>
            <a:r>
              <a:rPr lang="bg-BG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ПРОВЕЖДАНЕ НА ТЕСТОВЕ ПО:</a:t>
            </a:r>
          </a:p>
          <a:p>
            <a:pPr algn="ctr" eaLnBrk="1" hangingPunct="1">
              <a:buFont typeface="Arial" pitchFamily="34" charset="0"/>
              <a:buNone/>
              <a:defRPr/>
            </a:pPr>
            <a:endParaRPr lang="bg-BG" sz="3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bg-BG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български език и литература – 17 юни</a:t>
            </a:r>
          </a:p>
          <a:p>
            <a:pPr eaLnBrk="1" hangingPunct="1">
              <a:defRPr/>
            </a:pPr>
            <a:r>
              <a:rPr lang="bg-BG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математика – 19 юни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bg-BG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pitchFamily="34" charset="0"/>
              <a:buNone/>
              <a:defRPr/>
            </a:pP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Обявяване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резултатите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тестовете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pitchFamily="34" charset="0"/>
              <a:buNone/>
              <a:defRPr/>
            </a:pPr>
            <a:r>
              <a:rPr lang="bg-BG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27 юни 2019 г. вкл.</a:t>
            </a:r>
          </a:p>
        </p:txBody>
      </p:sp>
      <p:pic>
        <p:nvPicPr>
          <p:cNvPr id="942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430213"/>
            <a:ext cx="81756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4525" y="407988"/>
            <a:ext cx="5502275" cy="10398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ВАЖНИ ДАТИ</a:t>
            </a: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952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pitchFamily="34" charset="0"/>
              <a:buNone/>
            </a:pPr>
            <a:endParaRPr lang="ru-RU" altLang="bg-BG" b="1" dirty="0" smtClean="0">
              <a:solidFill>
                <a:srgbClr val="FF0000"/>
              </a:solidFill>
            </a:endParaRPr>
          </a:p>
          <a:p>
            <a:pPr algn="ctr" eaLnBrk="1" hangingPunct="1">
              <a:buFont typeface="Arial" pitchFamily="34" charset="0"/>
              <a:buNone/>
            </a:pPr>
            <a:endParaRPr lang="ru-RU" altLang="bg-BG" b="1" dirty="0" smtClean="0">
              <a:solidFill>
                <a:srgbClr val="FF0000"/>
              </a:solidFill>
            </a:endParaRPr>
          </a:p>
          <a:p>
            <a:pPr algn="ctr" eaLnBrk="1" hangingPunct="1">
              <a:buFont typeface="Arial" pitchFamily="34" charset="0"/>
              <a:buNone/>
            </a:pPr>
            <a:r>
              <a:rPr lang="ru-RU" altLang="bg-BG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Подаване</a:t>
            </a:r>
            <a:r>
              <a:rPr lang="ru-RU" altLang="bg-BG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altLang="bg-BG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документи</a:t>
            </a:r>
            <a:r>
              <a:rPr lang="ru-RU" altLang="bg-BG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ru-RU" altLang="bg-BG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участие в приема на </a:t>
            </a:r>
            <a:r>
              <a:rPr lang="ru-RU" altLang="bg-BG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ученици</a:t>
            </a:r>
            <a:endParaRPr lang="ru-RU" altLang="bg-BG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pitchFamily="34" charset="0"/>
              <a:buNone/>
            </a:pPr>
            <a:r>
              <a:rPr lang="bg-BG" altLang="bg-BG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03 до 05 юли 2019 г. вкл.</a:t>
            </a:r>
            <a:endParaRPr lang="en-US" altLang="bg-BG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52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260350"/>
            <a:ext cx="3149600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5" y="407988"/>
            <a:ext cx="5102225" cy="10398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ВАЖНО</a:t>
            </a: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96259" name="Content Placeholder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768850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endParaRPr lang="ru-RU" altLang="bg-BG" smtClean="0"/>
          </a:p>
          <a:p>
            <a:pPr algn="ctr" eaLnBrk="1" hangingPunct="1">
              <a:buFont typeface="Arial" pitchFamily="34" charset="0"/>
              <a:buNone/>
            </a:pPr>
            <a:endParaRPr lang="en-US" altLang="bg-BG" sz="3600" smtClean="0">
              <a:solidFill>
                <a:srgbClr val="FF0000"/>
              </a:solidFill>
            </a:endParaRPr>
          </a:p>
          <a:p>
            <a:pPr algn="ctr" eaLnBrk="1" hangingPunct="1">
              <a:buFont typeface="Arial" pitchFamily="34" charset="0"/>
              <a:buNone/>
            </a:pPr>
            <a:r>
              <a:rPr lang="ru-RU" altLang="bg-BG" sz="4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Внимателно </a:t>
            </a:r>
            <a:r>
              <a:rPr lang="bg-BG" altLang="bg-BG" sz="4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 се </a:t>
            </a:r>
            <a:r>
              <a:rPr lang="ru-RU" altLang="bg-BG" sz="4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обмислят и да се подредят желанията  в низходящ ред.</a:t>
            </a:r>
          </a:p>
          <a:p>
            <a:pPr algn="ctr" eaLnBrk="1" hangingPunct="1">
              <a:buFont typeface="Arial" pitchFamily="34" charset="0"/>
              <a:buNone/>
            </a:pPr>
            <a:endParaRPr lang="ru-RU" altLang="bg-BG" smtClean="0"/>
          </a:p>
          <a:p>
            <a:pPr algn="ctr" eaLnBrk="1" hangingPunct="1">
              <a:buFont typeface="Arial" pitchFamily="34" charset="0"/>
              <a:buNone/>
            </a:pPr>
            <a:endParaRPr lang="ru-RU" altLang="bg-BG" smtClean="0"/>
          </a:p>
          <a:p>
            <a:pPr algn="ctr" eaLnBrk="1" hangingPunct="1">
              <a:buFont typeface="Arial" pitchFamily="34" charset="0"/>
              <a:buNone/>
            </a:pPr>
            <a:endParaRPr lang="ru-RU" altLang="bg-BG" smtClean="0"/>
          </a:p>
        </p:txBody>
      </p:sp>
      <p:pic>
        <p:nvPicPr>
          <p:cNvPr id="962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4613"/>
            <a:ext cx="3313113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2875" y="222250"/>
            <a:ext cx="9001125" cy="685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bg-BG" altLang="bg-BG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УЧАСТИЕ В КЛАСИРАНЕТО ЗА ОПРЕДЕЛЕНИТЕ С ДЪРЖАВНИЯ ПЛАН-ПРИЕМ МЕСТА  В </a:t>
            </a:r>
            <a:r>
              <a:rPr lang="en-US" altLang="bg-BG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VIII </a:t>
            </a:r>
            <a:r>
              <a:rPr lang="bg-BG" altLang="bg-BG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</a:t>
            </a:r>
            <a:endParaRPr lang="ko-KR" altLang="en-US" sz="22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682625" y="1341438"/>
            <a:ext cx="8461375" cy="5040312"/>
          </a:xfrm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според бала и желанията, посочени в заявлението за кандидатстване, по низходящ ред;</a:t>
            </a:r>
            <a:endParaRPr lang="bg-BG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600" dirty="0" smtClean="0">
                <a:latin typeface="Times New Roman" pitchFamily="18" charset="0"/>
                <a:cs typeface="Times New Roman" pitchFamily="18" charset="0"/>
              </a:rPr>
              <a:t>в неопределен брой училища;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457200" lvl="1" indent="0" algn="just">
              <a:lnSpc>
                <a:spcPct val="150000"/>
              </a:lnSpc>
              <a:buFontTx/>
              <a:buNone/>
              <a:defRPr/>
            </a:pPr>
            <a:r>
              <a:rPr lang="bg-BG" sz="2600" i="1" dirty="0" smtClean="0">
                <a:latin typeface="Times New Roman" pitchFamily="18" charset="0"/>
                <a:cs typeface="Times New Roman" pitchFamily="18" charset="0"/>
              </a:rPr>
              <a:t>Балът на ученик, който </a:t>
            </a:r>
            <a:r>
              <a:rPr lang="bg-BG" sz="2600" i="1" u="sng" dirty="0" smtClean="0">
                <a:latin typeface="Times New Roman" pitchFamily="18" charset="0"/>
                <a:cs typeface="Times New Roman" pitchFamily="18" charset="0"/>
              </a:rPr>
              <a:t>не се е явил </a:t>
            </a:r>
            <a:r>
              <a:rPr lang="bg-BG" sz="2600" i="1" dirty="0" smtClean="0">
                <a:latin typeface="Times New Roman" pitchFamily="18" charset="0"/>
                <a:cs typeface="Times New Roman" pitchFamily="18" charset="0"/>
              </a:rPr>
              <a:t>на националното външно оценяване по български език и литература или по математика, се формира като резултатът по предмета, по който не се е явил, се приема за нула точки.</a:t>
            </a:r>
          </a:p>
          <a:p>
            <a:pPr>
              <a:lnSpc>
                <a:spcPct val="150000"/>
              </a:lnSpc>
              <a:defRPr/>
            </a:pPr>
            <a:endParaRPr lang="bg-BG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idx="1"/>
          </p:nvPr>
        </p:nvSpPr>
        <p:spPr>
          <a:xfrm>
            <a:off x="0" y="908050"/>
            <a:ext cx="9144000" cy="504825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bg-BG" sz="1600" b="1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Наредба 10/2016 г. за организация на дейностите в училищното </a:t>
            </a:r>
            <a:r>
              <a:rPr lang="bg-BG" sz="1600" b="1" kern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образование-чл.56</a:t>
            </a:r>
            <a:r>
              <a:rPr lang="en-US" sz="1600" b="1" kern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bg-BG" sz="1600" b="1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600" b="1" kern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bg-BG" sz="1600" b="1" kern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(5</a:t>
            </a:r>
            <a:r>
              <a:rPr lang="en-US" sz="1600" b="1" kern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bg-BG" sz="1600" b="1" kern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чл.57(6)</a:t>
            </a:r>
            <a:endParaRPr lang="bg-BG" sz="1600" b="1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3088" y="407988"/>
            <a:ext cx="5573712" cy="10398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err="1" smtClean="0">
                <a:solidFill>
                  <a:srgbClr val="FF0000"/>
                </a:solidFill>
                <a:ea typeface="+mn-ea"/>
                <a:cs typeface="+mn-cs"/>
              </a:rPr>
              <a:t>кандидатстване</a:t>
            </a:r>
            <a:endParaRPr lang="bg-B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7283" name="Content Placeholder 2"/>
          <p:cNvSpPr>
            <a:spLocks noGrp="1"/>
          </p:cNvSpPr>
          <p:nvPr>
            <p:ph idx="1"/>
          </p:nvPr>
        </p:nvSpPr>
        <p:spPr>
          <a:xfrm>
            <a:off x="395288" y="2349500"/>
            <a:ext cx="8291512" cy="367188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bg-BG" smtClean="0">
                <a:solidFill>
                  <a:srgbClr val="FF0000"/>
                </a:solidFill>
                <a:latin typeface="Times New Roman" pitchFamily="18" charset="0"/>
              </a:rPr>
              <a:t>		</a:t>
            </a:r>
            <a:r>
              <a:rPr lang="ru-RU" altLang="bg-BG" sz="4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Учениците могат да кандидатстват за профили и за специалности от професии по електронен път или на хартиен носител.</a:t>
            </a:r>
          </a:p>
          <a:p>
            <a:pPr algn="just" eaLnBrk="1" hangingPunct="1">
              <a:buFont typeface="Wingdings" pitchFamily="2" charset="2"/>
              <a:buNone/>
            </a:pPr>
            <a:endParaRPr lang="ru-RU" altLang="bg-BG" sz="360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ru-RU" altLang="bg-BG" sz="360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just" eaLnBrk="1" hangingPunct="1">
              <a:buFont typeface="Wingdings" pitchFamily="2" charset="2"/>
              <a:buNone/>
            </a:pPr>
            <a:endParaRPr lang="ru-RU" altLang="bg-BG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972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3025775" cy="138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3088" y="407988"/>
            <a:ext cx="5573712" cy="10398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err="1" smtClean="0">
                <a:solidFill>
                  <a:srgbClr val="FF0000"/>
                </a:solidFill>
                <a:ea typeface="+mn-ea"/>
                <a:cs typeface="+mn-cs"/>
              </a:rPr>
              <a:t>документи</a:t>
            </a:r>
            <a:endParaRPr lang="bg-B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603375"/>
            <a:ext cx="8291512" cy="5149850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altLang="bg-BG" dirty="0" smtClean="0">
                <a:solidFill>
                  <a:schemeClr val="tx1"/>
                </a:solidFill>
                <a:latin typeface="Times New Roman" pitchFamily="18" charset="0"/>
              </a:rPr>
              <a:t>	</a:t>
            </a:r>
            <a:endParaRPr lang="ru-RU" altLang="bg-BG" sz="1200" dirty="0">
              <a:solidFill>
                <a:schemeClr val="tx1"/>
              </a:solidFill>
              <a:latin typeface="Times New Roman" pitchFamily="18" charset="0"/>
            </a:endParaRPr>
          </a:p>
          <a:p>
            <a:pPr marL="457200" indent="-457200" algn="just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altLang="bg-BG" i="1" dirty="0">
                <a:solidFill>
                  <a:schemeClr val="tx1"/>
                </a:solidFill>
                <a:latin typeface="Times New Roman" pitchFamily="18" charset="0"/>
              </a:rPr>
              <a:t>заявление за участие в </a:t>
            </a:r>
            <a:r>
              <a:rPr lang="ru-RU" altLang="bg-BG" i="1" dirty="0" err="1">
                <a:solidFill>
                  <a:schemeClr val="tx1"/>
                </a:solidFill>
                <a:latin typeface="Times New Roman" pitchFamily="18" charset="0"/>
              </a:rPr>
              <a:t>класиране</a:t>
            </a:r>
            <a:r>
              <a:rPr lang="ru-RU" altLang="bg-BG" i="1" dirty="0">
                <a:solidFill>
                  <a:schemeClr val="tx1"/>
                </a:solidFill>
                <a:latin typeface="Times New Roman" pitchFamily="18" charset="0"/>
              </a:rPr>
              <a:t> по образец с </a:t>
            </a:r>
            <a:r>
              <a:rPr lang="ru-RU" altLang="bg-BG" i="1" dirty="0" err="1">
                <a:solidFill>
                  <a:schemeClr val="tx1"/>
                </a:solidFill>
                <a:latin typeface="Times New Roman" pitchFamily="18" charset="0"/>
              </a:rPr>
              <a:t>подредени</a:t>
            </a:r>
            <a:r>
              <a:rPr lang="ru-RU" altLang="bg-BG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altLang="bg-BG" i="1" dirty="0" smtClean="0">
                <a:solidFill>
                  <a:schemeClr val="tx1"/>
                </a:solidFill>
                <a:latin typeface="Times New Roman" pitchFamily="18" charset="0"/>
              </a:rPr>
              <a:t>желания;</a:t>
            </a:r>
            <a:endParaRPr lang="ru-RU" altLang="bg-BG" i="1" dirty="0">
              <a:solidFill>
                <a:schemeClr val="tx1"/>
              </a:solidFill>
              <a:latin typeface="Times New Roman" pitchFamily="18" charset="0"/>
            </a:endParaRPr>
          </a:p>
          <a:p>
            <a:pPr marL="457200" indent="-457200" algn="just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altLang="bg-BG" i="1" dirty="0" err="1" smtClean="0">
                <a:solidFill>
                  <a:schemeClr val="tx1"/>
                </a:solidFill>
                <a:latin typeface="Times New Roman" pitchFamily="18" charset="0"/>
              </a:rPr>
              <a:t>свидетелство</a:t>
            </a:r>
            <a:r>
              <a:rPr lang="ru-RU" altLang="bg-BG" i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altLang="bg-BG" i="1" dirty="0">
                <a:solidFill>
                  <a:schemeClr val="tx1"/>
                </a:solidFill>
                <a:latin typeface="Times New Roman" pitchFamily="18" charset="0"/>
              </a:rPr>
              <a:t>за </a:t>
            </a:r>
            <a:r>
              <a:rPr lang="ru-RU" altLang="bg-BG" i="1" dirty="0" err="1">
                <a:solidFill>
                  <a:schemeClr val="tx1"/>
                </a:solidFill>
                <a:latin typeface="Times New Roman" pitchFamily="18" charset="0"/>
              </a:rPr>
              <a:t>завършено</a:t>
            </a:r>
            <a:r>
              <a:rPr lang="ru-RU" altLang="bg-BG" i="1" dirty="0">
                <a:solidFill>
                  <a:schemeClr val="tx1"/>
                </a:solidFill>
                <a:latin typeface="Times New Roman" pitchFamily="18" charset="0"/>
              </a:rPr>
              <a:t> основно образование; </a:t>
            </a:r>
            <a:endParaRPr lang="ru-RU" altLang="bg-BG" i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457200" indent="-457200" algn="just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altLang="bg-BG" i="1" dirty="0" err="1" smtClean="0">
                <a:solidFill>
                  <a:schemeClr val="tx1"/>
                </a:solidFill>
                <a:latin typeface="Times New Roman" pitchFamily="18" charset="0"/>
              </a:rPr>
              <a:t>служебна</a:t>
            </a:r>
            <a:r>
              <a:rPr lang="ru-RU" altLang="bg-BG" i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altLang="bg-BG" i="1" dirty="0" err="1">
                <a:solidFill>
                  <a:schemeClr val="tx1"/>
                </a:solidFill>
                <a:latin typeface="Times New Roman" pitchFamily="18" charset="0"/>
              </a:rPr>
              <a:t>бележка</a:t>
            </a:r>
            <a:r>
              <a:rPr lang="ru-RU" altLang="bg-BG" i="1" dirty="0">
                <a:solidFill>
                  <a:schemeClr val="tx1"/>
                </a:solidFill>
                <a:latin typeface="Times New Roman" pitchFamily="18" charset="0"/>
              </a:rPr>
              <a:t> за </a:t>
            </a:r>
            <a:r>
              <a:rPr lang="ru-RU" altLang="bg-BG" i="1" dirty="0" err="1">
                <a:solidFill>
                  <a:schemeClr val="tx1"/>
                </a:solidFill>
                <a:latin typeface="Times New Roman" pitchFamily="18" charset="0"/>
              </a:rPr>
              <a:t>резултатите</a:t>
            </a:r>
            <a:r>
              <a:rPr lang="ru-RU" altLang="bg-BG" i="1" dirty="0">
                <a:solidFill>
                  <a:schemeClr val="tx1"/>
                </a:solidFill>
                <a:latin typeface="Times New Roman" pitchFamily="18" charset="0"/>
              </a:rPr>
              <a:t> от </a:t>
            </a:r>
            <a:r>
              <a:rPr lang="ru-RU" altLang="bg-BG" i="1" dirty="0" err="1">
                <a:solidFill>
                  <a:schemeClr val="tx1"/>
                </a:solidFill>
                <a:latin typeface="Times New Roman" pitchFamily="18" charset="0"/>
              </a:rPr>
              <a:t>положените</a:t>
            </a:r>
            <a:r>
              <a:rPr lang="ru-RU" altLang="bg-BG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altLang="bg-BG" i="1" dirty="0" err="1">
                <a:solidFill>
                  <a:schemeClr val="tx1"/>
                </a:solidFill>
                <a:latin typeface="Times New Roman" pitchFamily="18" charset="0"/>
              </a:rPr>
              <a:t>изпити</a:t>
            </a:r>
            <a:r>
              <a:rPr lang="ru-RU" altLang="bg-BG" i="1" dirty="0">
                <a:solidFill>
                  <a:schemeClr val="tx1"/>
                </a:solidFill>
                <a:latin typeface="Times New Roman" pitchFamily="18" charset="0"/>
              </a:rPr>
              <a:t> от </a:t>
            </a:r>
            <a:r>
              <a:rPr lang="ru-RU" altLang="bg-BG" i="1" dirty="0" err="1">
                <a:solidFill>
                  <a:schemeClr val="tx1"/>
                </a:solidFill>
                <a:latin typeface="Times New Roman" pitchFamily="18" charset="0"/>
              </a:rPr>
              <a:t>националното</a:t>
            </a:r>
            <a:r>
              <a:rPr lang="ru-RU" altLang="bg-BG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altLang="bg-BG" i="1" dirty="0" err="1">
                <a:solidFill>
                  <a:schemeClr val="tx1"/>
                </a:solidFill>
                <a:latin typeface="Times New Roman" pitchFamily="18" charset="0"/>
              </a:rPr>
              <a:t>външно</a:t>
            </a:r>
            <a:r>
              <a:rPr lang="ru-RU" altLang="bg-BG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altLang="bg-BG" i="1" dirty="0" err="1" smtClean="0">
                <a:solidFill>
                  <a:schemeClr val="tx1"/>
                </a:solidFill>
                <a:latin typeface="Times New Roman" pitchFamily="18" charset="0"/>
              </a:rPr>
              <a:t>оценяване</a:t>
            </a:r>
            <a:r>
              <a:rPr lang="bg-BG" altLang="bg-BG" i="1" dirty="0">
                <a:solidFill>
                  <a:schemeClr val="tx1"/>
                </a:solidFill>
                <a:latin typeface="Times New Roman" pitchFamily="18" charset="0"/>
              </a:rPr>
              <a:t>;</a:t>
            </a:r>
            <a:r>
              <a:rPr lang="ru-RU" altLang="bg-BG" i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ru-RU" altLang="bg-BG" i="1" dirty="0">
              <a:solidFill>
                <a:schemeClr val="tx1"/>
              </a:solidFill>
              <a:latin typeface="Times New Roman" pitchFamily="18" charset="0"/>
            </a:endParaRPr>
          </a:p>
          <a:p>
            <a:pPr marL="457200" indent="-457200" algn="just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altLang="bg-BG" i="1" dirty="0" err="1" smtClean="0">
                <a:solidFill>
                  <a:schemeClr val="tx1"/>
                </a:solidFill>
                <a:latin typeface="Times New Roman" pitchFamily="18" charset="0"/>
              </a:rPr>
              <a:t>медицинско</a:t>
            </a:r>
            <a:r>
              <a:rPr lang="ru-RU" altLang="bg-BG" i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altLang="bg-BG" i="1" dirty="0" err="1">
                <a:solidFill>
                  <a:schemeClr val="tx1"/>
                </a:solidFill>
                <a:latin typeface="Times New Roman" pitchFamily="18" charset="0"/>
              </a:rPr>
              <a:t>свидетелство</a:t>
            </a:r>
            <a:r>
              <a:rPr lang="ru-RU" altLang="bg-BG" i="1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ru-RU" altLang="bg-BG" i="1" dirty="0" err="1">
                <a:solidFill>
                  <a:schemeClr val="tx1"/>
                </a:solidFill>
                <a:latin typeface="Times New Roman" pitchFamily="18" charset="0"/>
              </a:rPr>
              <a:t>издадено</a:t>
            </a:r>
            <a:r>
              <a:rPr lang="ru-RU" altLang="bg-BG" i="1" dirty="0">
                <a:solidFill>
                  <a:schemeClr val="tx1"/>
                </a:solidFill>
                <a:latin typeface="Times New Roman" pitchFamily="18" charset="0"/>
              </a:rPr>
              <a:t> от </a:t>
            </a:r>
            <a:r>
              <a:rPr lang="ru-RU" altLang="bg-BG" i="1" dirty="0" err="1">
                <a:solidFill>
                  <a:schemeClr val="tx1"/>
                </a:solidFill>
                <a:latin typeface="Times New Roman" pitchFamily="18" charset="0"/>
              </a:rPr>
              <a:t>общопрактикуващия</a:t>
            </a:r>
            <a:r>
              <a:rPr lang="ru-RU" altLang="bg-BG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altLang="bg-BG" i="1" dirty="0" err="1">
                <a:solidFill>
                  <a:schemeClr val="tx1"/>
                </a:solidFill>
                <a:latin typeface="Times New Roman" pitchFamily="18" charset="0"/>
              </a:rPr>
              <a:t>лекар</a:t>
            </a:r>
            <a:r>
              <a:rPr lang="ru-RU" altLang="bg-BG" i="1" dirty="0">
                <a:solidFill>
                  <a:schemeClr val="tx1"/>
                </a:solidFill>
                <a:latin typeface="Times New Roman" pitchFamily="18" charset="0"/>
              </a:rPr>
              <a:t> на ученика - за </a:t>
            </a:r>
            <a:r>
              <a:rPr lang="ru-RU" altLang="bg-BG" i="1" dirty="0" err="1">
                <a:solidFill>
                  <a:schemeClr val="tx1"/>
                </a:solidFill>
                <a:latin typeface="Times New Roman" pitchFamily="18" charset="0"/>
              </a:rPr>
              <a:t>кандидатстващите</a:t>
            </a:r>
            <a:r>
              <a:rPr lang="ru-RU" altLang="bg-BG" i="1" dirty="0">
                <a:solidFill>
                  <a:schemeClr val="tx1"/>
                </a:solidFill>
                <a:latin typeface="Times New Roman" pitchFamily="18" charset="0"/>
              </a:rPr>
              <a:t> за </a:t>
            </a:r>
            <a:r>
              <a:rPr lang="ru-RU" altLang="bg-BG" i="1" dirty="0" err="1">
                <a:solidFill>
                  <a:schemeClr val="tx1"/>
                </a:solidFill>
                <a:latin typeface="Times New Roman" pitchFamily="18" charset="0"/>
              </a:rPr>
              <a:t>специалности</a:t>
            </a:r>
            <a:r>
              <a:rPr lang="ru-RU" altLang="bg-BG" i="1" dirty="0">
                <a:solidFill>
                  <a:schemeClr val="tx1"/>
                </a:solidFill>
                <a:latin typeface="Times New Roman" pitchFamily="18" charset="0"/>
              </a:rPr>
              <a:t> от </a:t>
            </a:r>
            <a:r>
              <a:rPr lang="ru-RU" altLang="bg-BG" i="1" dirty="0" err="1">
                <a:solidFill>
                  <a:schemeClr val="tx1"/>
                </a:solidFill>
                <a:latin typeface="Times New Roman" pitchFamily="18" charset="0"/>
              </a:rPr>
              <a:t>професии</a:t>
            </a:r>
            <a:r>
              <a:rPr lang="ru-RU" altLang="bg-BG" i="1" dirty="0">
                <a:solidFill>
                  <a:schemeClr val="tx1"/>
                </a:solidFill>
                <a:latin typeface="Times New Roman" pitchFamily="18" charset="0"/>
              </a:rPr>
              <a:t>; </a:t>
            </a:r>
            <a:endParaRPr lang="bg-BG" dirty="0" smtClean="0"/>
          </a:p>
        </p:txBody>
      </p:sp>
      <p:pic>
        <p:nvPicPr>
          <p:cNvPr id="983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3025775" cy="138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3088" y="407988"/>
            <a:ext cx="5573712" cy="10398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err="1" smtClean="0">
                <a:solidFill>
                  <a:srgbClr val="FF0000"/>
                </a:solidFill>
                <a:ea typeface="+mn-ea"/>
                <a:cs typeface="+mn-cs"/>
              </a:rPr>
              <a:t>кандидатстване</a:t>
            </a:r>
            <a:endParaRPr lang="bg-B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25"/>
            <a:ext cx="8291513" cy="5026025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altLang="bg-BG" dirty="0" smtClean="0">
                <a:solidFill>
                  <a:srgbClr val="FF0000"/>
                </a:solidFill>
              </a:rPr>
              <a:t>	</a:t>
            </a:r>
            <a:r>
              <a:rPr lang="ru-RU" altLang="bg-BG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</a:t>
            </a:r>
            <a:r>
              <a:rPr lang="ru-RU" altLang="bg-BG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bg-BG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електронната</a:t>
            </a:r>
            <a:r>
              <a:rPr lang="ru-RU" altLang="bg-BG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система </a:t>
            </a:r>
            <a:r>
              <a:rPr lang="ru-RU" altLang="bg-BG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кандидатстването</a:t>
            </a:r>
            <a:r>
              <a:rPr lang="ru-RU" altLang="bg-BG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bg-BG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включва</a:t>
            </a:r>
            <a:r>
              <a:rPr lang="ru-RU" altLang="bg-BG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altLang="bg-B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bg-B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въвеждан</a:t>
            </a:r>
            <a:r>
              <a:rPr lang="ru-RU" altLang="bg-BG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altLang="bg-BG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altLang="bg-BG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входящ</a:t>
            </a:r>
            <a:r>
              <a:rPr lang="ru-RU" altLang="bg-BG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bg-BG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номер и </a:t>
            </a:r>
            <a:r>
              <a:rPr lang="ru-RU" altLang="bg-BG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уникален </a:t>
            </a:r>
            <a:r>
              <a:rPr lang="ru-RU" altLang="bg-BG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код за </a:t>
            </a:r>
            <a:r>
              <a:rPr lang="ru-RU" altLang="bg-BG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достъп</a:t>
            </a:r>
            <a:r>
              <a:rPr lang="ru-RU" altLang="bg-BG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bg-BG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bg-BG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altLang="bg-BG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служебните</a:t>
            </a:r>
            <a:r>
              <a:rPr lang="ru-RU" altLang="bg-BG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bg-BG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бележки</a:t>
            </a:r>
            <a:r>
              <a:rPr lang="en-US" altLang="bg-BG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bg-BG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altLang="bg-BG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bg-BG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попълване</a:t>
            </a:r>
            <a:r>
              <a:rPr lang="ru-RU" altLang="bg-BG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заявление с </a:t>
            </a:r>
            <a:r>
              <a:rPr lang="ru-RU" altLang="bg-BG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данните</a:t>
            </a:r>
            <a:r>
              <a:rPr lang="ru-RU" altLang="bg-BG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ученика, </a:t>
            </a:r>
            <a:r>
              <a:rPr lang="ru-RU" altLang="bg-BG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предпочитаните</a:t>
            </a:r>
            <a:r>
              <a:rPr lang="ru-RU" altLang="bg-BG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училища с избраните профили или </a:t>
            </a:r>
            <a:r>
              <a:rPr lang="ru-RU" altLang="bg-BG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специалности</a:t>
            </a:r>
            <a:r>
              <a:rPr lang="ru-RU" altLang="bg-BG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altLang="bg-BG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професии</a:t>
            </a:r>
            <a:r>
              <a:rPr lang="ru-RU" altLang="bg-BG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bg-BG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подредени</a:t>
            </a:r>
            <a:r>
              <a:rPr lang="ru-RU" altLang="bg-BG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bg-BG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последователно</a:t>
            </a:r>
            <a:r>
              <a:rPr lang="ru-RU" altLang="bg-BG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bg-BG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според</a:t>
            </a:r>
            <a:r>
              <a:rPr lang="ru-RU" altLang="bg-BG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bg-BG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bg-BG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желанията</a:t>
            </a:r>
            <a:r>
              <a:rPr lang="ru-RU" altLang="bg-BG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bg-BG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bg-BG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altLang="bg-BG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падащо</a:t>
            </a:r>
            <a:r>
              <a:rPr lang="ru-RU" altLang="bg-BG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bg-BG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меню</a:t>
            </a:r>
            <a:r>
              <a:rPr lang="en-US" altLang="bg-BG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bg-BG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altLang="bg-BG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bg-BG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прикачване</a:t>
            </a:r>
            <a:r>
              <a:rPr lang="ru-RU" altLang="bg-BG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altLang="bg-BG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сканирано</a:t>
            </a:r>
            <a:r>
              <a:rPr lang="ru-RU" altLang="bg-BG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bg-BG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копие</a:t>
            </a:r>
            <a:r>
              <a:rPr lang="ru-RU" altLang="bg-BG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медицинско </a:t>
            </a:r>
            <a:r>
              <a:rPr lang="ru-RU" altLang="bg-BG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свидетелство</a:t>
            </a:r>
            <a:r>
              <a:rPr lang="ru-RU" altLang="bg-BG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bg-BG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altLang="bg-BG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</a:t>
            </a:r>
            <a:r>
              <a:rPr lang="ru-RU" altLang="bg-BG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bg-BG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ученикът</a:t>
            </a:r>
            <a:r>
              <a:rPr lang="ru-RU" altLang="bg-BG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bg-BG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кандидатства</a:t>
            </a:r>
            <a:r>
              <a:rPr lang="en-US" altLang="bg-BG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bg-BG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altLang="bg-BG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специалности</a:t>
            </a:r>
            <a:r>
              <a:rPr lang="ru-RU" altLang="bg-BG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altLang="bg-BG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професии</a:t>
            </a:r>
            <a:r>
              <a:rPr lang="ru-RU" altLang="bg-BG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bg-BG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bg-BG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издадено</a:t>
            </a:r>
            <a:r>
              <a:rPr lang="ru-RU" altLang="bg-BG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bg-BG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altLang="bg-BG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общопрактикуващия</a:t>
            </a:r>
            <a:r>
              <a:rPr lang="ru-RU" altLang="bg-BG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bg-BG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лекар</a:t>
            </a:r>
            <a:r>
              <a:rPr lang="en-US" altLang="bg-BG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bg-BG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altLang="bg-BG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bg-BG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потвърждаване</a:t>
            </a:r>
            <a:r>
              <a:rPr lang="ru-RU" altLang="bg-BG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altLang="bg-BG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попълнената</a:t>
            </a:r>
            <a:r>
              <a:rPr lang="ru-RU" altLang="bg-BG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информация и декларация </a:t>
            </a:r>
            <a:r>
              <a:rPr lang="ru-RU" altLang="bg-BG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altLang="bg-BG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съгласие</a:t>
            </a:r>
            <a:r>
              <a:rPr lang="ru-RU" altLang="bg-BG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bg-BG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altLang="bg-BG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</a:t>
            </a:r>
            <a:r>
              <a:rPr lang="ru-RU" altLang="bg-BG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bg-BG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altLang="bg-BG" dirty="0">
              <a:solidFill>
                <a:srgbClr val="FF0000"/>
              </a:solidFill>
              <a:latin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altLang="bg-BG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993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3025775" cy="138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0250" y="407988"/>
            <a:ext cx="5416550" cy="10398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КЛАСИРАНЕ</a:t>
            </a: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100355" name="Content Placeholder 2"/>
          <p:cNvSpPr>
            <a:spLocks noGrp="1"/>
          </p:cNvSpPr>
          <p:nvPr>
            <p:ph idx="1"/>
          </p:nvPr>
        </p:nvSpPr>
        <p:spPr>
          <a:xfrm>
            <a:off x="250825" y="1628775"/>
            <a:ext cx="8435975" cy="4768850"/>
          </a:xfrm>
        </p:spPr>
        <p:txBody>
          <a:bodyPr/>
          <a:lstStyle/>
          <a:p>
            <a:pPr eaLnBrk="1" hangingPunct="1"/>
            <a:r>
              <a:rPr lang="en-US" altLang="bg-BG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Класирането</a:t>
            </a:r>
            <a:r>
              <a:rPr lang="en-US" altLang="bg-BG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bg-BG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bg-BG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bg-BG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извършва</a:t>
            </a:r>
            <a:r>
              <a:rPr lang="en-US" altLang="bg-BG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bg-BG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централизирано</a:t>
            </a:r>
            <a:r>
              <a:rPr lang="ru-RU" altLang="bg-BG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altLang="bg-BG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областно</a:t>
            </a:r>
            <a:r>
              <a:rPr lang="ru-RU" altLang="bg-BG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bg-BG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ниво</a:t>
            </a:r>
            <a:r>
              <a:rPr lang="ru-RU" altLang="bg-BG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altLang="bg-BG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комисия</a:t>
            </a:r>
            <a:r>
              <a:rPr lang="ru-RU" altLang="bg-BG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РУО </a:t>
            </a:r>
            <a:r>
              <a:rPr lang="bg-BG" altLang="bg-BG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bg-BG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altLang="bg-BG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зависимост</a:t>
            </a:r>
            <a:r>
              <a:rPr lang="en-US" altLang="bg-BG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bg-BG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altLang="bg-BG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bg-BG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бала</a:t>
            </a:r>
            <a:r>
              <a:rPr lang="en-US" altLang="bg-BG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altLang="bg-BG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реда</a:t>
            </a:r>
            <a:r>
              <a:rPr lang="en-US" altLang="bg-BG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bg-BG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bg-BG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bg-BG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посочените</a:t>
            </a:r>
            <a:r>
              <a:rPr lang="en-US" altLang="bg-BG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bg-BG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желания</a:t>
            </a:r>
            <a:r>
              <a:rPr lang="en-US" altLang="bg-BG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altLang="bg-BG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три</a:t>
            </a:r>
            <a:r>
              <a:rPr lang="en-US" altLang="bg-BG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bg-BG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етапа</a:t>
            </a:r>
            <a:r>
              <a:rPr lang="en-US" altLang="bg-BG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bg-BG" altLang="bg-BG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bg-BG" altLang="bg-BG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bg-BG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секи</a:t>
            </a:r>
            <a:r>
              <a:rPr lang="en-US" altLang="bg-BG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bg-BG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ученик</a:t>
            </a:r>
            <a:r>
              <a:rPr lang="en-US" altLang="bg-BG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bg-BG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bg-BG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bg-BG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класира</a:t>
            </a:r>
            <a:r>
              <a:rPr lang="en-US" altLang="bg-BG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bg-BG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</a:t>
            </a:r>
            <a:r>
              <a:rPr lang="en-US" altLang="bg-BG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bg-BG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bg-BG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bg-BG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едно</a:t>
            </a:r>
            <a:r>
              <a:rPr lang="en-US" altLang="bg-BG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bg-BG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желание</a:t>
            </a:r>
            <a:r>
              <a:rPr lang="en-US" altLang="bg-BG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bg-BG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bg-BG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bg-BG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всеки</a:t>
            </a:r>
            <a:r>
              <a:rPr lang="en-US" altLang="bg-BG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bg-BG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етап</a:t>
            </a:r>
            <a:r>
              <a:rPr lang="en-US" altLang="bg-BG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bg-BG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bg-BG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bg-BG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класиране</a:t>
            </a:r>
            <a:r>
              <a:rPr lang="bg-BG" altLang="bg-BG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bg-BG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bg-BG" sz="3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None/>
            </a:pPr>
            <a:endParaRPr lang="ru-RU" altLang="bg-BG" sz="3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pitchFamily="34" charset="0"/>
              <a:buNone/>
            </a:pPr>
            <a:r>
              <a:rPr lang="ru-RU" altLang="bg-BG" sz="3000" dirty="0" err="1" smtClean="0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Обявяване</a:t>
            </a:r>
            <a:r>
              <a:rPr lang="ru-RU" altLang="bg-BG" sz="3000" dirty="0" smtClean="0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altLang="bg-BG" sz="3000" dirty="0" err="1" smtClean="0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списъците</a:t>
            </a:r>
            <a:r>
              <a:rPr lang="ru-RU" altLang="bg-BG" sz="3000" dirty="0" smtClean="0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altLang="bg-BG" sz="3000" dirty="0" err="1" smtClean="0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приетите</a:t>
            </a:r>
            <a:r>
              <a:rPr lang="ru-RU" altLang="bg-BG" sz="3000" dirty="0" smtClean="0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bg-BG" sz="3000" dirty="0" err="1" smtClean="0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ученици</a:t>
            </a:r>
            <a:r>
              <a:rPr lang="ru-RU" altLang="bg-BG" sz="3000" dirty="0" smtClean="0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altLang="bg-BG" sz="3000" dirty="0" err="1" smtClean="0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първи</a:t>
            </a:r>
            <a:r>
              <a:rPr lang="ru-RU" altLang="bg-BG" sz="3000" dirty="0" smtClean="0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bg-BG" sz="3000" dirty="0" err="1" smtClean="0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етап</a:t>
            </a:r>
            <a:r>
              <a:rPr lang="ru-RU" altLang="bg-BG" sz="3000" dirty="0" smtClean="0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bg-BG" altLang="bg-BG" sz="3000" dirty="0" smtClean="0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класиране </a:t>
            </a:r>
            <a:r>
              <a:rPr lang="bg-BG" altLang="bg-BG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11.07.2019 г. вкл</a:t>
            </a:r>
            <a:r>
              <a:rPr lang="bg-BG" altLang="bg-BG" sz="3000" dirty="0" smtClean="0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>
              <a:buFont typeface="Arial" pitchFamily="34" charset="0"/>
              <a:buNone/>
            </a:pPr>
            <a:endParaRPr lang="ru-RU" altLang="bg-BG" dirty="0" smtClean="0"/>
          </a:p>
        </p:txBody>
      </p:sp>
      <p:pic>
        <p:nvPicPr>
          <p:cNvPr id="1003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3019425" cy="137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1700" y="407988"/>
            <a:ext cx="5245100" cy="10398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ВАЖНИ ДАТИ</a:t>
            </a: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101379" name="Content Placeholder 2"/>
          <p:cNvSpPr>
            <a:spLocks noGrp="1"/>
          </p:cNvSpPr>
          <p:nvPr>
            <p:ph idx="1"/>
          </p:nvPr>
        </p:nvSpPr>
        <p:spPr>
          <a:xfrm>
            <a:off x="179388" y="1844675"/>
            <a:ext cx="8661400" cy="4481513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endParaRPr lang="ru-RU" altLang="bg-BG" smtClean="0"/>
          </a:p>
          <a:p>
            <a:pPr algn="ctr" eaLnBrk="1" hangingPunct="1">
              <a:buFont typeface="Arial" pitchFamily="34" charset="0"/>
              <a:buNone/>
            </a:pPr>
            <a:r>
              <a:rPr lang="ru-RU" altLang="bg-BG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Първи етап на класиране приключва със </a:t>
            </a:r>
            <a:r>
              <a:rPr lang="ru-RU" altLang="bg-BG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записване</a:t>
            </a:r>
            <a:r>
              <a:rPr lang="ru-RU" altLang="bg-BG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приетите ученици или подаване на заявление за участие във втори етап на класиране /в училището, в което е приет ученикът/.</a:t>
            </a:r>
          </a:p>
          <a:p>
            <a:pPr algn="ctr" eaLnBrk="1" hangingPunct="1">
              <a:buFont typeface="Arial" pitchFamily="34" charset="0"/>
              <a:buNone/>
            </a:pPr>
            <a:endParaRPr lang="bg-BG" altLang="bg-BG" sz="32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pitchFamily="34" charset="0"/>
              <a:buNone/>
            </a:pPr>
            <a:r>
              <a:rPr lang="bg-BG" altLang="bg-BG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16.07.2019 г. вкл.</a:t>
            </a:r>
          </a:p>
          <a:p>
            <a:pPr algn="ctr" eaLnBrk="1" hangingPunct="1">
              <a:buFont typeface="Arial" pitchFamily="34" charset="0"/>
              <a:buNone/>
            </a:pPr>
            <a:endParaRPr lang="ru-RU" altLang="bg-BG" sz="2000" smtClean="0"/>
          </a:p>
          <a:p>
            <a:pPr algn="ctr" eaLnBrk="1" hangingPunct="1">
              <a:buFont typeface="Arial" pitchFamily="34" charset="0"/>
              <a:buNone/>
            </a:pPr>
            <a:endParaRPr lang="bg-BG" altLang="bg-BG" sz="2000" smtClean="0"/>
          </a:p>
        </p:txBody>
      </p:sp>
      <p:pic>
        <p:nvPicPr>
          <p:cNvPr id="1013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3190875" cy="145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534988"/>
            <a:ext cx="5153025" cy="777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 smtClean="0">
                <a:solidFill>
                  <a:srgbClr val="FF0000"/>
                </a:solidFill>
              </a:rPr>
              <a:t>Важни дати</a:t>
            </a: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773238"/>
            <a:ext cx="8362950" cy="4624387"/>
          </a:xfrm>
        </p:spPr>
        <p:txBody>
          <a:bodyPr rtlCol="0">
            <a:normAutofit fontScale="77500" lnSpcReduction="20000"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bg-BG" altLang="bg-BG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Във </a:t>
            </a:r>
            <a:r>
              <a:rPr lang="bg-BG" altLang="bg-BG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втори етап на класиране участват учениците, които: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bg-BG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bg-BG" altLang="bg-BG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altLang="bg-BG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g-BG" altLang="bg-BG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са приети;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bg-BG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bg-BG" altLang="bg-BG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altLang="bg-BG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altLang="bg-BG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 приети по второ или следващо желание, но не са се записали и са подали </a:t>
            </a:r>
            <a:r>
              <a:rPr lang="bg-BG" altLang="bg-BG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заявление. /</a:t>
            </a:r>
            <a:r>
              <a:rPr lang="bg-BG" altLang="bg-BG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Във втория етап учениците се класират на мястото си от първия етап или на по-предно свое желание./</a:t>
            </a:r>
            <a:endParaRPr lang="bg-BG" altLang="bg-BG" sz="3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Обявяване на списъците с приетите ученици на втори етап на </a:t>
            </a:r>
            <a:r>
              <a:rPr lang="bg-BG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класиране </a:t>
            </a:r>
            <a:r>
              <a:rPr lang="bg-BG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bg-BG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18.07.2019 </a:t>
            </a:r>
            <a:r>
              <a:rPr lang="bg-BG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bg-BG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вкл.</a:t>
            </a:r>
            <a:endParaRPr lang="en-US" sz="3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Записване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приетите ученици на втори етап на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класиране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22.07.201</a:t>
            </a:r>
            <a:r>
              <a:rPr lang="bg-BG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вкл</a:t>
            </a:r>
            <a:r>
              <a:rPr lang="ru-RU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2901950" cy="132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5" y="407988"/>
            <a:ext cx="5102225" cy="10398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ВАЖНИ ДАТИ</a:t>
            </a: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103427" name="Content Placeholder 2"/>
          <p:cNvSpPr>
            <a:spLocks noGrp="1"/>
          </p:cNvSpPr>
          <p:nvPr>
            <p:ph idx="1"/>
          </p:nvPr>
        </p:nvSpPr>
        <p:spPr>
          <a:xfrm>
            <a:off x="107950" y="1784350"/>
            <a:ext cx="8785225" cy="4481513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ru-RU" altLang="bg-BG" smtClean="0"/>
              <a:t>	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ru-RU" altLang="bg-BG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Подаване на документи </a:t>
            </a:r>
            <a:r>
              <a:rPr lang="ru-RU" altLang="bg-BG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участие в трети етап на класиране </a:t>
            </a:r>
            <a:r>
              <a:rPr lang="bg-BG" altLang="bg-BG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24-25.07.2019 г. вкл.</a:t>
            </a:r>
          </a:p>
          <a:p>
            <a:pPr algn="just" eaLnBrk="1" hangingPunct="1">
              <a:buFont typeface="Arial" pitchFamily="34" charset="0"/>
              <a:buNone/>
            </a:pPr>
            <a:r>
              <a:rPr lang="bg-BG" altLang="bg-BG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altLang="bg-BG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участие в третия етап на класиране учениците подават заявление до началника на РУО, в което подреждат желанията си за обявените свободни места.</a:t>
            </a:r>
            <a:endParaRPr lang="bg-BG" altLang="bg-BG" smtClean="0"/>
          </a:p>
          <a:p>
            <a:pPr algn="ctr" eaLnBrk="1" hangingPunct="1">
              <a:buFont typeface="Arial" pitchFamily="34" charset="0"/>
              <a:buNone/>
            </a:pPr>
            <a:r>
              <a:rPr lang="ru-RU" altLang="bg-BG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Записване</a:t>
            </a:r>
            <a:r>
              <a:rPr lang="ru-RU" altLang="bg-BG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bg-BG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приетите ученици на трети етап на класиране – </a:t>
            </a:r>
            <a:r>
              <a:rPr lang="bg-BG" altLang="bg-BG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31.07.2019 г. вкл.</a:t>
            </a:r>
          </a:p>
          <a:p>
            <a:pPr algn="ctr" eaLnBrk="1" hangingPunct="1">
              <a:buFont typeface="Arial" pitchFamily="34" charset="0"/>
              <a:buNone/>
            </a:pPr>
            <a:endParaRPr lang="bg-BG" altLang="bg-BG" sz="2800" smtClean="0">
              <a:solidFill>
                <a:srgbClr val="FF0000"/>
              </a:solidFill>
            </a:endParaRPr>
          </a:p>
        </p:txBody>
      </p:sp>
      <p:pic>
        <p:nvPicPr>
          <p:cNvPr id="1034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33337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9038" y="407988"/>
            <a:ext cx="4957762" cy="10398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ВАЖНИ ДАТИ</a:t>
            </a: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1044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ru-RU" altLang="bg-BG" smtClean="0"/>
              <a:t>	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bg-BG" altLang="bg-BG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Обявяване на незаетите места след трети етап на класиране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bg-BG" altLang="bg-BG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01.08.2019 г.</a:t>
            </a:r>
            <a:endParaRPr lang="en-US" altLang="bg-BG" sz="32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pitchFamily="34" charset="0"/>
              <a:buNone/>
            </a:pPr>
            <a:r>
              <a:rPr lang="ru-RU" altLang="bg-BG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Попълване на незаетите места след трети етап на класиране и </a:t>
            </a:r>
            <a:r>
              <a:rPr lang="bg-BG" altLang="bg-BG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записване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bg-BG" altLang="bg-BG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10.09.2019 г. вкл.</a:t>
            </a:r>
            <a:endParaRPr lang="ru-RU" altLang="bg-BG" sz="32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4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87338"/>
            <a:ext cx="3241675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933825"/>
            <a:ext cx="36004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itle 1"/>
          <p:cNvSpPr>
            <a:spLocks noGrp="1"/>
          </p:cNvSpPr>
          <p:nvPr>
            <p:ph type="title"/>
          </p:nvPr>
        </p:nvSpPr>
        <p:spPr>
          <a:xfrm>
            <a:off x="3152775" y="407988"/>
            <a:ext cx="5595938" cy="8604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altLang="bg-BG" sz="2800" b="1" dirty="0" smtClean="0">
                <a:solidFill>
                  <a:srgbClr val="FF0000"/>
                </a:solidFill>
              </a:rPr>
              <a:t>записване</a:t>
            </a:r>
            <a:endParaRPr lang="bg-BG" altLang="bg-BG" sz="2800" dirty="0" smtClean="0">
              <a:solidFill>
                <a:srgbClr val="FF0000"/>
              </a:solidFill>
            </a:endParaRPr>
          </a:p>
        </p:txBody>
      </p:sp>
      <p:sp>
        <p:nvSpPr>
          <p:cNvPr id="105476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2700" y="1587500"/>
            <a:ext cx="8569325" cy="31369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altLang="bg-BG" sz="2000" dirty="0" smtClean="0"/>
              <a:t>	</a:t>
            </a:r>
            <a:r>
              <a:rPr lang="ru-RU" altLang="bg-BG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bg-BG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Учениците</a:t>
            </a:r>
            <a:r>
              <a:rPr lang="ru-RU" altLang="bg-BG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altLang="bg-BG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записват</a:t>
            </a:r>
            <a:r>
              <a:rPr lang="ru-RU" altLang="bg-BG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VIII </a:t>
            </a:r>
            <a:r>
              <a:rPr lang="ru-RU" altLang="bg-BG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</a:t>
            </a:r>
            <a:r>
              <a:rPr lang="ru-RU" altLang="bg-BG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altLang="bg-BG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училището</a:t>
            </a:r>
            <a:r>
              <a:rPr lang="ru-RU" altLang="bg-BG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ru-RU" altLang="bg-BG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bg-BG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което</a:t>
            </a:r>
            <a:r>
              <a:rPr lang="ru-RU" altLang="bg-BG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bg-BG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altLang="bg-BG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bg-BG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приети</a:t>
            </a:r>
            <a:r>
              <a:rPr lang="ru-RU" altLang="bg-BG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bg-BG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като</a:t>
            </a:r>
            <a:r>
              <a:rPr lang="ru-RU" altLang="bg-BG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bg-BG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подават</a:t>
            </a:r>
            <a:r>
              <a:rPr lang="ru-RU" altLang="bg-BG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bg-BG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следните</a:t>
            </a:r>
            <a:r>
              <a:rPr lang="ru-RU" altLang="bg-BG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bg-BG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документи</a:t>
            </a:r>
            <a:r>
              <a:rPr lang="ru-RU" altLang="bg-BG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bg-BG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bg-BG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заявление до директора;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bg-BG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bg-BG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altLang="bg-BG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свидетелство</a:t>
            </a:r>
            <a:r>
              <a:rPr lang="ru-RU" altLang="bg-BG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altLang="bg-BG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основно</a:t>
            </a:r>
            <a:r>
              <a:rPr lang="ru-RU" altLang="bg-BG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образование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bg-BG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bg-BG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altLang="bg-BG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медицинско</a:t>
            </a:r>
            <a:r>
              <a:rPr lang="ru-RU" altLang="bg-BG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bg-BG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свидетелство</a:t>
            </a:r>
            <a:endParaRPr lang="ru-RU" altLang="bg-BG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ru-RU" altLang="bg-BG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/за </a:t>
            </a:r>
            <a:r>
              <a:rPr lang="ru-RU" altLang="bg-BG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специалностите</a:t>
            </a:r>
            <a:r>
              <a:rPr lang="ru-RU" altLang="bg-BG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altLang="bg-BG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професии</a:t>
            </a:r>
            <a:r>
              <a:rPr lang="ru-RU" altLang="bg-BG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/.</a:t>
            </a:r>
            <a:endParaRPr lang="bg-BG" altLang="bg-BG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547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3241675" cy="132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bg-BG" altLang="bg-BG" sz="2000" b="1" dirty="0">
                <a:solidFill>
                  <a:srgbClr val="FFFFFF"/>
                </a:solidFill>
              </a:rPr>
              <a:t>НАРЕДБА №11</a:t>
            </a:r>
            <a:endParaRPr lang="bg-B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6499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8738" y="1844675"/>
            <a:ext cx="8940800" cy="143986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bg-BG" sz="2000" b="1" dirty="0" smtClean="0">
                <a:latin typeface="Times New Roman" pitchFamily="18" charset="0"/>
              </a:rPr>
              <a:t>	 </a:t>
            </a:r>
            <a:r>
              <a:rPr lang="en-US" altLang="bg-BG" sz="2000" b="1" dirty="0" smtClean="0">
                <a:latin typeface="Times New Roman" pitchFamily="18" charset="0"/>
              </a:rPr>
              <a:t>	</a:t>
            </a:r>
            <a:r>
              <a:rPr lang="ru-RU" altLang="bg-BG" sz="2000" i="1" dirty="0" smtClean="0">
                <a:latin typeface="Times New Roman" pitchFamily="18" charset="0"/>
              </a:rPr>
              <a:t> </a:t>
            </a:r>
            <a:r>
              <a:rPr lang="ru-RU" altLang="bg-BG" sz="2000" dirty="0" err="1" smtClean="0">
                <a:latin typeface="Times New Roman" pitchFamily="18" charset="0"/>
              </a:rPr>
              <a:t>Ученици</a:t>
            </a:r>
            <a:r>
              <a:rPr lang="ru-RU" altLang="bg-BG" sz="2000" dirty="0" smtClean="0">
                <a:latin typeface="Times New Roman" pitchFamily="18" charset="0"/>
              </a:rPr>
              <a:t> с </a:t>
            </a:r>
            <a:r>
              <a:rPr lang="ru-RU" altLang="bg-BG" sz="2000" dirty="0" err="1" smtClean="0">
                <a:latin typeface="Times New Roman" pitchFamily="18" charset="0"/>
              </a:rPr>
              <a:t>хронични</a:t>
            </a:r>
            <a:r>
              <a:rPr lang="en-US" altLang="bg-BG" sz="2000" dirty="0" smtClean="0">
                <a:latin typeface="Times New Roman" pitchFamily="18" charset="0"/>
              </a:rPr>
              <a:t> </a:t>
            </a:r>
            <a:r>
              <a:rPr lang="ru-RU" altLang="bg-BG" sz="2000" dirty="0" err="1" smtClean="0">
                <a:latin typeface="Times New Roman" pitchFamily="18" charset="0"/>
              </a:rPr>
              <a:t>заболявания</a:t>
            </a:r>
            <a:r>
              <a:rPr lang="ru-RU" altLang="bg-BG" sz="2000" dirty="0" smtClean="0">
                <a:latin typeface="Times New Roman" pitchFamily="18" charset="0"/>
              </a:rPr>
              <a:t>, с физически и </a:t>
            </a:r>
            <a:r>
              <a:rPr lang="ru-RU" altLang="bg-BG" sz="2000" dirty="0" err="1" smtClean="0">
                <a:latin typeface="Times New Roman" pitchFamily="18" charset="0"/>
              </a:rPr>
              <a:t>сензорни</a:t>
            </a:r>
            <a:r>
              <a:rPr lang="ru-RU" altLang="bg-BG" sz="2000" dirty="0" smtClean="0">
                <a:latin typeface="Times New Roman" pitchFamily="18" charset="0"/>
              </a:rPr>
              <a:t> </a:t>
            </a:r>
            <a:r>
              <a:rPr lang="ru-RU" altLang="bg-BG" sz="2000" dirty="0" err="1" smtClean="0">
                <a:latin typeface="Times New Roman" pitchFamily="18" charset="0"/>
              </a:rPr>
              <a:t>увреждания</a:t>
            </a:r>
            <a:r>
              <a:rPr lang="ru-RU" altLang="bg-BG" sz="2000" dirty="0" smtClean="0">
                <a:latin typeface="Times New Roman" pitchFamily="18" charset="0"/>
              </a:rPr>
              <a:t> по </a:t>
            </a:r>
            <a:r>
              <a:rPr lang="ru-RU" altLang="bg-BG" sz="2000" dirty="0" err="1" smtClean="0">
                <a:latin typeface="Times New Roman" pitchFamily="18" charset="0"/>
              </a:rPr>
              <a:t>тяхно</a:t>
            </a:r>
            <a:r>
              <a:rPr lang="ru-RU" altLang="bg-BG" sz="2000" dirty="0" smtClean="0">
                <a:latin typeface="Times New Roman" pitchFamily="18" charset="0"/>
              </a:rPr>
              <a:t> </a:t>
            </a:r>
            <a:r>
              <a:rPr lang="ru-RU" altLang="bg-BG" sz="2000" dirty="0" err="1" smtClean="0">
                <a:latin typeface="Times New Roman" pitchFamily="18" charset="0"/>
              </a:rPr>
              <a:t>искане</a:t>
            </a:r>
            <a:r>
              <a:rPr lang="ru-RU" altLang="bg-BG" sz="2000" dirty="0" smtClean="0">
                <a:latin typeface="Times New Roman" pitchFamily="18" charset="0"/>
              </a:rPr>
              <a:t> се </a:t>
            </a:r>
            <a:r>
              <a:rPr lang="ru-RU" altLang="bg-BG" sz="2000" b="1" u="sng" dirty="0" smtClean="0">
                <a:latin typeface="Times New Roman" pitchFamily="18" charset="0"/>
              </a:rPr>
              <a:t>ПРИЕМАТ ПО ДОКУМЕНТИ</a:t>
            </a:r>
            <a:r>
              <a:rPr lang="ru-RU" altLang="bg-BG" sz="2000" b="1" dirty="0" smtClean="0">
                <a:latin typeface="Times New Roman" pitchFamily="18" charset="0"/>
              </a:rPr>
              <a:t> </a:t>
            </a:r>
            <a:r>
              <a:rPr lang="ru-RU" altLang="bg-BG" sz="2000" dirty="0" smtClean="0">
                <a:latin typeface="Times New Roman" pitchFamily="18" charset="0"/>
              </a:rPr>
              <a:t>за профили, </a:t>
            </a:r>
            <a:r>
              <a:rPr lang="ru-RU" altLang="bg-BG" sz="2000" dirty="0" err="1" smtClean="0">
                <a:latin typeface="Times New Roman" pitchFamily="18" charset="0"/>
              </a:rPr>
              <a:t>специалности</a:t>
            </a:r>
            <a:r>
              <a:rPr lang="ru-RU" altLang="bg-BG" sz="2000" dirty="0" smtClean="0">
                <a:latin typeface="Times New Roman" pitchFamily="18" charset="0"/>
              </a:rPr>
              <a:t> от </a:t>
            </a:r>
            <a:r>
              <a:rPr lang="ru-RU" altLang="bg-BG" sz="2000" dirty="0" err="1" smtClean="0">
                <a:latin typeface="Times New Roman" pitchFamily="18" charset="0"/>
              </a:rPr>
              <a:t>професии</a:t>
            </a:r>
            <a:r>
              <a:rPr lang="ru-RU" altLang="bg-BG" sz="2000" dirty="0" smtClean="0">
                <a:latin typeface="Times New Roman" pitchFamily="18" charset="0"/>
              </a:rPr>
              <a:t> или </a:t>
            </a:r>
            <a:r>
              <a:rPr lang="ru-RU" altLang="bg-BG" sz="2000" dirty="0" err="1" smtClean="0">
                <a:latin typeface="Times New Roman" pitchFamily="18" charset="0"/>
              </a:rPr>
              <a:t>непрофилирани</a:t>
            </a:r>
            <a:r>
              <a:rPr lang="ru-RU" altLang="bg-BG" sz="2000" dirty="0" smtClean="0">
                <a:latin typeface="Times New Roman" pitchFamily="18" charset="0"/>
              </a:rPr>
              <a:t> </a:t>
            </a:r>
            <a:r>
              <a:rPr lang="ru-RU" altLang="bg-BG" sz="2000" dirty="0" err="1" smtClean="0">
                <a:latin typeface="Times New Roman" pitchFamily="18" charset="0"/>
              </a:rPr>
              <a:t>паралелки</a:t>
            </a:r>
            <a:r>
              <a:rPr lang="ru-RU" altLang="bg-BG" sz="2000" dirty="0" smtClean="0">
                <a:latin typeface="Times New Roman" pitchFamily="18" charset="0"/>
              </a:rPr>
              <a:t>, </a:t>
            </a:r>
            <a:r>
              <a:rPr lang="ru-RU" altLang="bg-BG" sz="2000" dirty="0" err="1" smtClean="0">
                <a:latin typeface="Times New Roman" pitchFamily="18" charset="0"/>
              </a:rPr>
              <a:t>които</a:t>
            </a:r>
            <a:r>
              <a:rPr lang="ru-RU" altLang="bg-BG" sz="2000" dirty="0" smtClean="0">
                <a:latin typeface="Times New Roman" pitchFamily="18" charset="0"/>
              </a:rPr>
              <a:t> не </a:t>
            </a:r>
            <a:r>
              <a:rPr lang="ru-RU" altLang="bg-BG" sz="2000" dirty="0" err="1" smtClean="0">
                <a:latin typeface="Times New Roman" pitchFamily="18" charset="0"/>
              </a:rPr>
              <a:t>са</a:t>
            </a:r>
            <a:r>
              <a:rPr lang="ru-RU" altLang="bg-BG" sz="2000" dirty="0" smtClean="0">
                <a:latin typeface="Times New Roman" pitchFamily="18" charset="0"/>
              </a:rPr>
              <a:t> </a:t>
            </a:r>
            <a:r>
              <a:rPr lang="ru-RU" altLang="bg-BG" sz="2000" dirty="0" err="1" smtClean="0">
                <a:latin typeface="Times New Roman" pitchFamily="18" charset="0"/>
              </a:rPr>
              <a:t>противопоказани</a:t>
            </a:r>
            <a:r>
              <a:rPr lang="ru-RU" altLang="bg-BG" sz="2000" dirty="0" smtClean="0">
                <a:latin typeface="Times New Roman" pitchFamily="18" charset="0"/>
              </a:rPr>
              <a:t> на </a:t>
            </a:r>
            <a:r>
              <a:rPr lang="ru-RU" altLang="bg-BG" sz="2000" dirty="0" err="1" smtClean="0">
                <a:latin typeface="Times New Roman" pitchFamily="18" charset="0"/>
              </a:rPr>
              <a:t>здравословното</a:t>
            </a:r>
            <a:r>
              <a:rPr lang="ru-RU" altLang="bg-BG" sz="2000" dirty="0" smtClean="0">
                <a:latin typeface="Times New Roman" pitchFamily="18" charset="0"/>
              </a:rPr>
              <a:t> им </a:t>
            </a:r>
            <a:r>
              <a:rPr lang="ru-RU" altLang="bg-BG" sz="2000" dirty="0" err="1" smtClean="0">
                <a:latin typeface="Times New Roman" pitchFamily="18" charset="0"/>
              </a:rPr>
              <a:t>състояние</a:t>
            </a:r>
            <a:r>
              <a:rPr lang="ru-RU" altLang="bg-BG" sz="2000" dirty="0" smtClean="0">
                <a:latin typeface="Times New Roman" pitchFamily="18" charset="0"/>
              </a:rPr>
              <a:t>.</a:t>
            </a:r>
          </a:p>
          <a:p>
            <a:pPr eaLnBrk="1" hangingPunct="1"/>
            <a:endParaRPr lang="bg-BG" altLang="bg-BG" dirty="0" smtClean="0"/>
          </a:p>
        </p:txBody>
      </p:sp>
      <p:sp>
        <p:nvSpPr>
          <p:cNvPr id="106500" name="Текстово поле 3"/>
          <p:cNvSpPr txBox="1">
            <a:spLocks noChangeArrowheads="1"/>
          </p:cNvSpPr>
          <p:nvPr/>
        </p:nvSpPr>
        <p:spPr bwMode="auto">
          <a:xfrm>
            <a:off x="1547813" y="304800"/>
            <a:ext cx="732313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93A299"/>
              </a:buClr>
            </a:pPr>
            <a:r>
              <a:rPr lang="ru-RU" altLang="bg-BG" sz="2000" b="1">
                <a:solidFill>
                  <a:srgbClr val="564B3C"/>
                </a:solidFill>
                <a:latin typeface="Times New Roman" pitchFamily="18" charset="0"/>
              </a:rPr>
              <a:t>ПРИЕМАНЕ НА УЧЕНИЦИ С  ХРОНИЧНИ ЗАБОЛЯВАНИЯ,  С ФИЗИЧЕСКИ И СЕНЗОРНИ  УВРЕЖДАНИЯ И ОТ ДОМОВЕ ЗА ОТГЛЕЖДАНЕ И ВЪЗПИТАНИЕ НА ДЕЦА, ЛИШЕНИ ОТ РОДИТЕЛСКА ГРИЖА</a:t>
            </a:r>
          </a:p>
        </p:txBody>
      </p:sp>
      <p:sp>
        <p:nvSpPr>
          <p:cNvPr id="106501" name="Правоъгълник 4"/>
          <p:cNvSpPr>
            <a:spLocks noChangeArrowheads="1"/>
          </p:cNvSpPr>
          <p:nvPr/>
        </p:nvSpPr>
        <p:spPr bwMode="auto">
          <a:xfrm>
            <a:off x="204788" y="3284538"/>
            <a:ext cx="864076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bg-BG" altLang="bg-BG" sz="20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altLang="bg-BG" sz="2000" dirty="0" err="1">
                <a:solidFill>
                  <a:srgbClr val="000000"/>
                </a:solidFill>
                <a:latin typeface="Times New Roman" pitchFamily="18" charset="0"/>
              </a:rPr>
              <a:t>Учениците</a:t>
            </a:r>
            <a:r>
              <a:rPr lang="ru-RU" altLang="bg-BG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altLang="bg-BG" sz="2000" dirty="0" err="1">
                <a:solidFill>
                  <a:srgbClr val="000000"/>
                </a:solidFill>
                <a:latin typeface="Times New Roman" pitchFamily="18" charset="0"/>
              </a:rPr>
              <a:t>подават</a:t>
            </a:r>
            <a:r>
              <a:rPr lang="ru-RU" altLang="bg-BG" sz="2000" dirty="0">
                <a:solidFill>
                  <a:srgbClr val="000000"/>
                </a:solidFill>
                <a:latin typeface="Times New Roman" pitchFamily="18" charset="0"/>
              </a:rPr>
              <a:t> в РУО от </a:t>
            </a:r>
            <a:r>
              <a:rPr lang="ru-RU" altLang="bg-BG" sz="2000" dirty="0">
                <a:solidFill>
                  <a:srgbClr val="FF0000"/>
                </a:solidFill>
                <a:latin typeface="Times New Roman" pitchFamily="18" charset="0"/>
              </a:rPr>
              <a:t>3 до 21 май </a:t>
            </a:r>
            <a:r>
              <a:rPr lang="ru-RU" altLang="bg-BG" sz="2000" dirty="0" err="1">
                <a:solidFill>
                  <a:srgbClr val="000000"/>
                </a:solidFill>
                <a:latin typeface="Times New Roman" pitchFamily="18" charset="0"/>
              </a:rPr>
              <a:t>следните</a:t>
            </a:r>
            <a:r>
              <a:rPr lang="ru-RU" altLang="bg-BG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altLang="bg-BG" sz="2000" dirty="0" err="1">
                <a:solidFill>
                  <a:srgbClr val="000000"/>
                </a:solidFill>
                <a:latin typeface="Times New Roman" pitchFamily="18" charset="0"/>
              </a:rPr>
              <a:t>документи</a:t>
            </a:r>
            <a:r>
              <a:rPr lang="ru-RU" altLang="bg-BG" sz="2000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US" altLang="bg-BG" sz="2000" dirty="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ru-RU" altLang="bg-BG" sz="200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ru-RU" altLang="bg-BG" sz="20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r>
              <a:rPr lang="en-US" altLang="bg-BG" sz="2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altLang="bg-BG" sz="2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altLang="bg-BG" sz="2000" b="1" u="sng" dirty="0">
                <a:solidFill>
                  <a:srgbClr val="000000"/>
                </a:solidFill>
                <a:latin typeface="Times New Roman" pitchFamily="18" charset="0"/>
              </a:rPr>
              <a:t>заявление</a:t>
            </a:r>
            <a:r>
              <a:rPr lang="ru-RU" altLang="bg-BG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altLang="bg-BG" sz="2000" dirty="0">
                <a:solidFill>
                  <a:srgbClr val="000000"/>
                </a:solidFill>
                <a:latin typeface="Times New Roman" pitchFamily="18" charset="0"/>
              </a:rPr>
              <a:t>с </a:t>
            </a:r>
            <a:r>
              <a:rPr lang="ru-RU" altLang="bg-BG" sz="2000" dirty="0" err="1">
                <a:solidFill>
                  <a:srgbClr val="000000"/>
                </a:solidFill>
                <a:latin typeface="Times New Roman" pitchFamily="18" charset="0"/>
              </a:rPr>
              <a:t>подредени</a:t>
            </a:r>
            <a:r>
              <a:rPr lang="ru-RU" altLang="bg-BG" sz="2000" dirty="0">
                <a:solidFill>
                  <a:srgbClr val="000000"/>
                </a:solidFill>
                <a:latin typeface="Times New Roman" pitchFamily="18" charset="0"/>
              </a:rPr>
              <a:t> желания;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US" altLang="bg-BG" sz="2000" dirty="0">
                <a:solidFill>
                  <a:srgbClr val="000000"/>
                </a:solidFill>
                <a:latin typeface="Times New Roman" pitchFamily="18" charset="0"/>
              </a:rPr>
              <a:t>	2</a:t>
            </a:r>
            <a:r>
              <a:rPr lang="ru-RU" altLang="bg-BG" sz="20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r>
              <a:rPr lang="en-US" altLang="bg-BG" sz="2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altLang="bg-BG" sz="2000" b="1" u="sng" dirty="0" smtClean="0">
                <a:solidFill>
                  <a:srgbClr val="000000"/>
                </a:solidFill>
                <a:latin typeface="Times New Roman" pitchFamily="18" charset="0"/>
              </a:rPr>
              <a:t>протокол </a:t>
            </a:r>
            <a:r>
              <a:rPr lang="ru-RU" altLang="bg-BG" sz="2000" b="1" u="sng" dirty="0">
                <a:solidFill>
                  <a:srgbClr val="000000"/>
                </a:solidFill>
                <a:latin typeface="Times New Roman" pitchFamily="18" charset="0"/>
              </a:rPr>
              <a:t>от </a:t>
            </a:r>
            <a:r>
              <a:rPr lang="ru-RU" altLang="bg-BG" sz="2000" b="1" u="sng" dirty="0" err="1">
                <a:solidFill>
                  <a:srgbClr val="000000"/>
                </a:solidFill>
                <a:latin typeface="Times New Roman" pitchFamily="18" charset="0"/>
              </a:rPr>
              <a:t>специализирана</a:t>
            </a:r>
            <a:r>
              <a:rPr lang="ru-RU" altLang="bg-BG" sz="2000" b="1" u="sng" dirty="0">
                <a:solidFill>
                  <a:srgbClr val="000000"/>
                </a:solidFill>
                <a:latin typeface="Times New Roman" pitchFamily="18" charset="0"/>
              </a:rPr>
              <a:t> по </a:t>
            </a:r>
            <a:r>
              <a:rPr lang="ru-RU" altLang="bg-BG" sz="2000" b="1" u="sng" dirty="0" err="1">
                <a:solidFill>
                  <a:srgbClr val="000000"/>
                </a:solidFill>
                <a:latin typeface="Times New Roman" pitchFamily="18" charset="0"/>
              </a:rPr>
              <a:t>профила</a:t>
            </a:r>
            <a:r>
              <a:rPr lang="ru-RU" altLang="bg-BG" sz="2000" b="1" u="sng" dirty="0">
                <a:solidFill>
                  <a:srgbClr val="000000"/>
                </a:solidFill>
                <a:latin typeface="Times New Roman" pitchFamily="18" charset="0"/>
              </a:rPr>
              <a:t> на </a:t>
            </a:r>
            <a:r>
              <a:rPr lang="ru-RU" altLang="bg-BG" sz="2000" b="1" u="sng" dirty="0" err="1">
                <a:solidFill>
                  <a:srgbClr val="000000"/>
                </a:solidFill>
                <a:latin typeface="Times New Roman" pitchFamily="18" charset="0"/>
              </a:rPr>
              <a:t>заболяването</a:t>
            </a:r>
            <a:r>
              <a:rPr lang="ru-RU" altLang="bg-BG" sz="2000" b="1" u="sng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altLang="bg-BG" sz="2000" b="1" u="sng" dirty="0" err="1">
                <a:solidFill>
                  <a:srgbClr val="000000"/>
                </a:solidFill>
                <a:latin typeface="Times New Roman" pitchFamily="18" charset="0"/>
              </a:rPr>
              <a:t>лекарска</a:t>
            </a:r>
            <a:r>
              <a:rPr lang="ru-RU" altLang="bg-BG" sz="2000" b="1" u="sng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altLang="bg-BG" sz="2000" b="1" u="sng" dirty="0" err="1">
                <a:solidFill>
                  <a:srgbClr val="000000"/>
                </a:solidFill>
                <a:latin typeface="Times New Roman" pitchFamily="18" charset="0"/>
              </a:rPr>
              <a:t>комисия</a:t>
            </a:r>
            <a:r>
              <a:rPr lang="ru-RU" altLang="bg-BG" sz="2000" dirty="0">
                <a:solidFill>
                  <a:srgbClr val="000000"/>
                </a:solidFill>
                <a:latin typeface="Times New Roman" pitchFamily="18" charset="0"/>
              </a:rPr>
              <a:t> с </a:t>
            </a:r>
            <a:r>
              <a:rPr lang="ru-RU" altLang="bg-BG" sz="2000" dirty="0" err="1">
                <a:solidFill>
                  <a:srgbClr val="000000"/>
                </a:solidFill>
                <a:latin typeface="Times New Roman" pitchFamily="18" charset="0"/>
              </a:rPr>
              <a:t>приложени</a:t>
            </a:r>
            <a:r>
              <a:rPr lang="ru-RU" altLang="bg-BG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altLang="bg-BG" sz="2000" dirty="0" err="1">
                <a:solidFill>
                  <a:srgbClr val="000000"/>
                </a:solidFill>
                <a:latin typeface="Times New Roman" pitchFamily="18" charset="0"/>
              </a:rPr>
              <a:t>лична</a:t>
            </a:r>
            <a:r>
              <a:rPr lang="ru-RU" altLang="bg-BG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altLang="bg-BG" sz="2000" dirty="0" err="1">
                <a:solidFill>
                  <a:srgbClr val="000000"/>
                </a:solidFill>
                <a:latin typeface="Times New Roman" pitchFamily="18" charset="0"/>
              </a:rPr>
              <a:t>амбулаторна</a:t>
            </a:r>
            <a:r>
              <a:rPr lang="ru-RU" altLang="bg-BG" sz="2000" dirty="0">
                <a:solidFill>
                  <a:srgbClr val="000000"/>
                </a:solidFill>
                <a:latin typeface="Times New Roman" pitchFamily="18" charset="0"/>
              </a:rPr>
              <a:t> карта, </a:t>
            </a:r>
            <a:r>
              <a:rPr lang="ru-RU" altLang="bg-BG" sz="2000" dirty="0" err="1">
                <a:solidFill>
                  <a:srgbClr val="000000"/>
                </a:solidFill>
                <a:latin typeface="Times New Roman" pitchFamily="18" charset="0"/>
              </a:rPr>
              <a:t>медицински</a:t>
            </a:r>
            <a:r>
              <a:rPr lang="ru-RU" altLang="bg-BG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altLang="bg-BG" sz="2000" dirty="0" err="1">
                <a:solidFill>
                  <a:srgbClr val="000000"/>
                </a:solidFill>
                <a:latin typeface="Times New Roman" pitchFamily="18" charset="0"/>
              </a:rPr>
              <a:t>изследвания</a:t>
            </a:r>
            <a:r>
              <a:rPr lang="ru-RU" altLang="bg-BG" sz="20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ru-RU" altLang="bg-BG" sz="2000" dirty="0" err="1">
                <a:solidFill>
                  <a:srgbClr val="000000"/>
                </a:solidFill>
                <a:latin typeface="Times New Roman" pitchFamily="18" charset="0"/>
              </a:rPr>
              <a:t>епикризи</a:t>
            </a:r>
            <a:r>
              <a:rPr lang="ru-RU" altLang="bg-BG" sz="2000" dirty="0">
                <a:solidFill>
                  <a:srgbClr val="000000"/>
                </a:solidFill>
                <a:latin typeface="Times New Roman" pitchFamily="18" charset="0"/>
              </a:rPr>
              <a:t> и </a:t>
            </a:r>
            <a:r>
              <a:rPr lang="ru-RU" altLang="bg-BG" sz="2000" dirty="0" err="1">
                <a:solidFill>
                  <a:srgbClr val="000000"/>
                </a:solidFill>
                <a:latin typeface="Times New Roman" pitchFamily="18" charset="0"/>
              </a:rPr>
              <a:t>консултации</a:t>
            </a:r>
            <a:r>
              <a:rPr lang="ru-RU" altLang="bg-BG" sz="20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ru-RU" altLang="bg-BG" sz="2000" dirty="0" err="1">
                <a:solidFill>
                  <a:srgbClr val="000000"/>
                </a:solidFill>
                <a:latin typeface="Times New Roman" pitchFamily="18" charset="0"/>
              </a:rPr>
              <a:t>документиращи</a:t>
            </a:r>
            <a:r>
              <a:rPr lang="ru-RU" altLang="bg-BG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altLang="bg-BG" sz="2000" dirty="0" err="1">
                <a:solidFill>
                  <a:srgbClr val="000000"/>
                </a:solidFill>
                <a:latin typeface="Times New Roman" pitchFamily="18" charset="0"/>
              </a:rPr>
              <a:t>заболяването</a:t>
            </a:r>
            <a:r>
              <a:rPr lang="ru-RU" altLang="bg-BG" sz="2000" dirty="0">
                <a:solidFill>
                  <a:srgbClr val="000000"/>
                </a:solidFill>
                <a:latin typeface="Times New Roman" pitchFamily="18" charset="0"/>
              </a:rPr>
              <a:t>, или решение на </a:t>
            </a:r>
            <a:r>
              <a:rPr lang="ru-RU" altLang="bg-BG" sz="2000" dirty="0" err="1">
                <a:solidFill>
                  <a:srgbClr val="000000"/>
                </a:solidFill>
                <a:latin typeface="Times New Roman" pitchFamily="18" charset="0"/>
              </a:rPr>
              <a:t>районна</a:t>
            </a:r>
            <a:r>
              <a:rPr lang="ru-RU" altLang="bg-BG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altLang="bg-BG" sz="2000" dirty="0" err="1">
                <a:solidFill>
                  <a:srgbClr val="000000"/>
                </a:solidFill>
                <a:latin typeface="Times New Roman" pitchFamily="18" charset="0"/>
              </a:rPr>
              <a:t>експертна</a:t>
            </a:r>
            <a:r>
              <a:rPr lang="ru-RU" altLang="bg-BG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altLang="bg-BG" sz="2000" dirty="0" err="1">
                <a:solidFill>
                  <a:srgbClr val="000000"/>
                </a:solidFill>
                <a:latin typeface="Times New Roman" pitchFamily="18" charset="0"/>
              </a:rPr>
              <a:t>лекарска</a:t>
            </a:r>
            <a:r>
              <a:rPr lang="ru-RU" altLang="bg-BG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altLang="bg-BG" sz="2000" dirty="0" err="1">
                <a:solidFill>
                  <a:srgbClr val="000000"/>
                </a:solidFill>
                <a:latin typeface="Times New Roman" pitchFamily="18" charset="0"/>
              </a:rPr>
              <a:t>консултативна</a:t>
            </a:r>
            <a:r>
              <a:rPr lang="ru-RU" altLang="bg-BG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altLang="bg-BG" sz="2000" dirty="0" err="1">
                <a:solidFill>
                  <a:srgbClr val="000000"/>
                </a:solidFill>
                <a:latin typeface="Times New Roman" pitchFamily="18" charset="0"/>
              </a:rPr>
              <a:t>комисия</a:t>
            </a:r>
            <a:r>
              <a:rPr lang="ru-RU" altLang="bg-BG" sz="20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bg-BG" altLang="bg-BG" sz="20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 eaLnBrk="1" hangingPunct="1"/>
            <a:r>
              <a:rPr lang="bg-BG" altLang="bg-BG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РУО – Хасково, ул. </a:t>
            </a:r>
            <a:r>
              <a:rPr lang="bg-BG" altLang="bg-BG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ru-RU" altLang="bg-BG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altLang="bg-BG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bg-BG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Евтимий</a:t>
            </a:r>
            <a:r>
              <a:rPr lang="bg-BG" altLang="bg-BG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 № 2, етаж 2, офис № 6</a:t>
            </a:r>
            <a:r>
              <a:rPr lang="en-US" altLang="bg-BG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bg-BG" altLang="bg-BG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65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04801"/>
            <a:ext cx="1512169" cy="1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11525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bg-BG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ОЦЕНЯВАНЕ НА РЕЗУЛТАТИТЕ ОТ</a:t>
            </a:r>
            <a:r>
              <a:rPr lang="en-U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ОБУЧЕНИЕТО НА УЧЕНИЦИТЕ</a:t>
            </a:r>
            <a:br>
              <a:rPr lang="bg-BG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Наредба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№ 11 от 01.09.2016 г.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оценяване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резултатите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обучението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учениците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ko-KR" alt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97881" y="1124744"/>
            <a:ext cx="7629151" cy="5544617"/>
          </a:xfrm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marL="342900" lvl="4" indent="-342900">
              <a:buFont typeface="Wingdings" pitchFamily="2" charset="2"/>
              <a:buChar char="ü"/>
              <a:defRPr/>
            </a:pP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Оценката съдържа качествен и количествен показател.</a:t>
            </a:r>
          </a:p>
          <a:p>
            <a:pPr marL="342900" lvl="4" indent="-342900">
              <a:buFont typeface="Wingdings" pitchFamily="2" charset="2"/>
              <a:buChar char="ü"/>
              <a:defRPr/>
            </a:pP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Оценките, които може да се поставят, са: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отличен (6), много добър (5), добър (4), среден (3), слаб (2).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4" indent="-342900">
              <a:buFont typeface="Wingdings" pitchFamily="2" charset="2"/>
              <a:buChar char="ü"/>
              <a:defRPr/>
            </a:pP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Оценките от националното външно оценяване в края на </a:t>
            </a:r>
            <a:r>
              <a:rPr lang="bg-BG" sz="2200" b="1" dirty="0" smtClean="0">
                <a:latin typeface="Times New Roman" pitchFamily="18" charset="0"/>
                <a:cs typeface="Times New Roman" pitchFamily="18" charset="0"/>
              </a:rPr>
              <a:t>VII клас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се изразяват само с количествени показатели –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4" indent="0">
              <a:buFontTx/>
              <a:buNone/>
              <a:defRPr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bg-BG" sz="2200" b="1" dirty="0" smtClean="0">
                <a:latin typeface="Times New Roman" pitchFamily="18" charset="0"/>
                <a:cs typeface="Times New Roman" pitchFamily="18" charset="0"/>
              </a:rPr>
              <a:t>в брой точки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bg-BG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Скала за превръщане в точки на оценките от документите за завършен етап или за завършена основна степен на образование:</a:t>
            </a:r>
          </a:p>
          <a:p>
            <a:pPr>
              <a:defRPr/>
            </a:pPr>
            <a:r>
              <a:rPr lang="bg-BG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bg-BG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отличен 6 се приравнява на 50 точки;</a:t>
            </a:r>
          </a:p>
          <a:p>
            <a:pPr>
              <a:defRPr/>
            </a:pPr>
            <a:r>
              <a:rPr lang="bg-BG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2. много добър 5 се приравнява на 39 точки;</a:t>
            </a:r>
          </a:p>
          <a:p>
            <a:pPr marL="342900" lvl="5" indent="-342900">
              <a:buFontTx/>
              <a:buNone/>
              <a:defRPr/>
            </a:pPr>
            <a:r>
              <a:rPr lang="bg-BG" sz="22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bg-BG" sz="2200" b="1" dirty="0" smtClean="0">
                <a:latin typeface="Times New Roman" pitchFamily="18" charset="0"/>
                <a:cs typeface="Times New Roman" pitchFamily="18" charset="0"/>
              </a:rPr>
              <a:t>добър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200" b="1" dirty="0" smtClean="0">
                <a:latin typeface="Times New Roman" pitchFamily="18" charset="0"/>
                <a:cs typeface="Times New Roman" pitchFamily="18" charset="0"/>
              </a:rPr>
              <a:t>4 се приравнява на 26 точки;</a:t>
            </a:r>
          </a:p>
          <a:p>
            <a:pPr marL="342900" lvl="5" indent="-342900">
              <a:buFontTx/>
              <a:buNone/>
              <a:defRPr/>
            </a:pPr>
            <a:r>
              <a:rPr lang="bg-BG" sz="22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bg-BG" sz="2200" b="1" dirty="0" smtClean="0">
                <a:latin typeface="Times New Roman" pitchFamily="18" charset="0"/>
                <a:cs typeface="Times New Roman" pitchFamily="18" charset="0"/>
              </a:rPr>
              <a:t>среден 3 се приравнява на 15 точки.</a:t>
            </a:r>
          </a:p>
          <a:p>
            <a:pPr>
              <a:defRPr/>
            </a:pPr>
            <a:r>
              <a:rPr lang="bg-BG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9" y="332656"/>
            <a:ext cx="8496944" cy="1944216"/>
          </a:xfrm>
        </p:spPr>
        <p:txBody>
          <a:bodyPr>
            <a:normAutofit fontScale="90000"/>
          </a:bodyPr>
          <a:lstStyle/>
          <a:p>
            <a:pPr eaLnBrk="1" fontAlgn="b" hangingPunct="1">
              <a:defRPr/>
            </a:pPr>
            <a:r>
              <a:rPr lang="bg-BG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bg-BG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bg-BG" sz="2400" dirty="0" smtClean="0">
                <a:solidFill>
                  <a:schemeClr val="accent1">
                    <a:lumMod val="75000"/>
                  </a:schemeClr>
                </a:solidFill>
              </a:rPr>
              <a:t>СПОРТНО УЧИЛИЩЕ </a:t>
            </a:r>
            <a:br>
              <a:rPr lang="bg-BG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bg-BG" sz="2400" dirty="0" smtClean="0">
                <a:solidFill>
                  <a:schemeClr val="accent1">
                    <a:lumMod val="75000"/>
                  </a:schemeClr>
                </a:solidFill>
              </a:rPr>
              <a:t>„СТЕФАН Караджа“ – Хасково</a:t>
            </a:r>
            <a:br>
              <a:rPr lang="bg-BG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bg-BG" sz="24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bg-BG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bg-BG" sz="2000" b="1" dirty="0" smtClean="0">
                <a:solidFill>
                  <a:schemeClr val="tx1"/>
                </a:solidFill>
              </a:rPr>
              <a:t>ПРОФЕСИЯ</a:t>
            </a:r>
            <a:r>
              <a:rPr lang="bg-BG" sz="2000" dirty="0" smtClean="0">
                <a:solidFill>
                  <a:schemeClr val="tx1"/>
                </a:solidFill>
              </a:rPr>
              <a:t>        </a:t>
            </a:r>
            <a:r>
              <a:rPr lang="bg-BG" sz="2000" b="1" dirty="0" smtClean="0">
                <a:solidFill>
                  <a:schemeClr val="tx1"/>
                </a:solidFill>
              </a:rPr>
              <a:t>ПОМОЩНИК</a:t>
            </a:r>
            <a:r>
              <a:rPr lang="en-US" sz="2000" b="1" dirty="0" smtClean="0">
                <a:solidFill>
                  <a:schemeClr val="tx1"/>
                </a:solidFill>
              </a:rPr>
              <a:t> -</a:t>
            </a:r>
            <a:r>
              <a:rPr lang="bg-BG" sz="2000" b="1" dirty="0" smtClean="0">
                <a:solidFill>
                  <a:schemeClr val="tx1"/>
                </a:solidFill>
              </a:rPr>
              <a:t> </a:t>
            </a:r>
            <a:r>
              <a:rPr lang="bg-BG" sz="2000" b="1" dirty="0">
                <a:solidFill>
                  <a:schemeClr val="tx1"/>
                </a:solidFill>
              </a:rPr>
              <a:t>ТРЕНЬОР</a:t>
            </a:r>
            <a:r>
              <a:rPr lang="bg-BG" sz="2000" dirty="0">
                <a:solidFill>
                  <a:schemeClr val="tx1"/>
                </a:solidFill>
              </a:rPr>
              <a:t/>
            </a:r>
            <a:br>
              <a:rPr lang="bg-BG" sz="2000" dirty="0">
                <a:solidFill>
                  <a:schemeClr val="tx1"/>
                </a:solidFill>
              </a:rPr>
            </a:br>
            <a:r>
              <a:rPr lang="bg-BG" sz="2000" b="1" dirty="0">
                <a:solidFill>
                  <a:schemeClr val="tx1"/>
                </a:solidFill>
              </a:rPr>
              <a:t>   </a:t>
            </a:r>
            <a:r>
              <a:rPr lang="bg-BG" sz="2000" b="1" dirty="0" smtClean="0">
                <a:solidFill>
                  <a:schemeClr val="tx1"/>
                </a:solidFill>
              </a:rPr>
              <a:t>СПЕЦИАЛНОСТ  </a:t>
            </a:r>
            <a:r>
              <a:rPr lang="bg-BG" sz="2000" b="1" dirty="0">
                <a:solidFill>
                  <a:schemeClr val="tx1"/>
                </a:solidFill>
              </a:rPr>
              <a:t>СПОРТ</a:t>
            </a:r>
            <a:r>
              <a:rPr lang="bg-BG" sz="2000" dirty="0">
                <a:solidFill>
                  <a:schemeClr val="tx1"/>
                </a:solidFill>
              </a:rPr>
              <a:t/>
            </a:r>
            <a:br>
              <a:rPr lang="bg-BG" sz="2000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1822480"/>
              </p:ext>
            </p:extLst>
          </p:nvPr>
        </p:nvGraphicFramePr>
        <p:xfrm>
          <a:off x="251520" y="2348880"/>
          <a:ext cx="8640960" cy="3744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2405"/>
                <a:gridCol w="2631123"/>
                <a:gridCol w="2857432"/>
              </a:tblGrid>
              <a:tr h="374483">
                <a:tc>
                  <a:txBody>
                    <a:bodyPr/>
                    <a:lstStyle/>
                    <a:p>
                      <a:r>
                        <a:rPr lang="bg-BG" sz="1800" dirty="0" smtClean="0"/>
                        <a:t>Вид спорт</a:t>
                      </a:r>
                      <a:endParaRPr lang="en-US" sz="1800" dirty="0"/>
                    </a:p>
                  </a:txBody>
                  <a:tcPr marL="91421" marR="91421" marT="45680" marB="456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/>
                        <a:t>Изпит – първи тур</a:t>
                      </a:r>
                      <a:endParaRPr lang="en-US" sz="1800" dirty="0"/>
                    </a:p>
                  </a:txBody>
                  <a:tcPr marL="91421" marR="91421" marT="45680" marB="456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/>
                        <a:t>Изпит</a:t>
                      </a:r>
                      <a:r>
                        <a:rPr lang="bg-BG" sz="1800" baseline="0" dirty="0" smtClean="0"/>
                        <a:t> –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bg-BG" sz="1800" baseline="0" dirty="0" smtClean="0"/>
                        <a:t>втори тур</a:t>
                      </a:r>
                      <a:endParaRPr lang="en-US" sz="1800" dirty="0"/>
                    </a:p>
                  </a:txBody>
                  <a:tcPr marL="91421" marR="91421" marT="45680" marB="45680"/>
                </a:tc>
              </a:tr>
              <a:tr h="343218">
                <a:tc>
                  <a:txBody>
                    <a:bodyPr/>
                    <a:lstStyle/>
                    <a:p>
                      <a:r>
                        <a:rPr lang="bg-BG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БОКС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677" marB="456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r>
                        <a:rPr lang="bg-BG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r>
                        <a:rPr lang="bg-BG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.06.201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bg-BG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г.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677" marB="456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bg-BG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r>
                        <a:rPr lang="bg-BG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.08.201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bg-BG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г.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677" marB="45677" anchor="ctr"/>
                </a:tc>
              </a:tr>
              <a:tr h="5928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БОРБА – КЛАСИЧЕСКИ СТИЛ</a:t>
                      </a:r>
                      <a:endParaRPr lang="en-US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677" marB="456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bg-BG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-2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bg-BG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.06.201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bg-BG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г.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677" marB="4567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</a:t>
                      </a:r>
                      <a:r>
                        <a:rPr kumimoji="0" lang="bg-BG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</a:t>
                      </a:r>
                      <a:r>
                        <a:rPr kumimoji="0" lang="bg-BG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.08.201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</a:t>
                      </a:r>
                      <a:r>
                        <a:rPr kumimoji="0" lang="bg-BG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г.</a:t>
                      </a: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21" marR="91421" marT="45677" marB="45677"/>
                </a:tc>
              </a:tr>
              <a:tr h="592894">
                <a:tc>
                  <a:txBody>
                    <a:bodyPr/>
                    <a:lstStyle/>
                    <a:p>
                      <a:r>
                        <a:rPr lang="bg-BG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БОРБА 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bg-BG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СВОБОДЕН СТИЛ</a:t>
                      </a:r>
                      <a:endParaRPr lang="en-US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677" marB="456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r>
                        <a:rPr lang="bg-BG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-2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bg-BG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.06.201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bg-BG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г.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677" marB="4567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</a:t>
                      </a:r>
                      <a:r>
                        <a:rPr kumimoji="0" lang="bg-BG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</a:t>
                      </a:r>
                      <a:r>
                        <a:rPr kumimoji="0" lang="bg-BG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.08.201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</a:t>
                      </a:r>
                      <a:r>
                        <a:rPr kumimoji="0" lang="bg-BG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г.</a:t>
                      </a:r>
                    </a:p>
                  </a:txBody>
                  <a:tcPr marL="91421" marR="91421" marT="45677" marB="45677" anchor="ctr"/>
                </a:tc>
              </a:tr>
              <a:tr h="4680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bg-BG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ВДИГАНЕ</a:t>
                      </a:r>
                      <a:r>
                        <a:rPr lang="bg-BG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ТЕЖЕСТИ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677" marB="456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25-26</a:t>
                      </a:r>
                      <a:r>
                        <a:rPr lang="bg-BG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.06.201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bg-BG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г.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677" marB="4567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r>
                        <a:rPr kumimoji="0" lang="bg-BG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</a:t>
                      </a:r>
                      <a:r>
                        <a:rPr kumimoji="0" lang="bg-BG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.08.201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</a:t>
                      </a:r>
                      <a:r>
                        <a:rPr kumimoji="0" lang="bg-BG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г.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21" marR="91421" marT="45677" marB="45677" anchor="ctr"/>
                </a:tc>
              </a:tr>
              <a:tr h="343218">
                <a:tc>
                  <a:txBody>
                    <a:bodyPr/>
                    <a:lstStyle/>
                    <a:p>
                      <a:r>
                        <a:rPr lang="bg-BG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ДЖУДО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677" marB="456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bg-BG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-2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bg-BG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.06.201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bg-BG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г.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677" marB="4567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</a:t>
                      </a:r>
                      <a:r>
                        <a:rPr kumimoji="0" lang="bg-BG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</a:t>
                      </a:r>
                      <a:r>
                        <a:rPr kumimoji="0" lang="bg-BG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.08.201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</a:t>
                      </a:r>
                      <a:r>
                        <a:rPr kumimoji="0" lang="bg-BG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г.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21" marR="91421" marT="45677" marB="45677" anchor="ctr"/>
                </a:tc>
              </a:tr>
              <a:tr h="343218">
                <a:tc>
                  <a:txBody>
                    <a:bodyPr/>
                    <a:lstStyle/>
                    <a:p>
                      <a:r>
                        <a:rPr lang="bg-BG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ЛЕКА АТЛЕТИКА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677" marB="456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bg-BG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-2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bg-BG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.06.201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bg-BG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г.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677" marB="4567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</a:t>
                      </a:r>
                      <a:r>
                        <a:rPr kumimoji="0" lang="bg-BG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</a:t>
                      </a:r>
                      <a:r>
                        <a:rPr kumimoji="0" lang="bg-BG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.08.201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</a:t>
                      </a:r>
                      <a:r>
                        <a:rPr kumimoji="0" lang="bg-BG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г.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21" marR="91421" marT="45677" marB="45677" anchor="ctr"/>
                </a:tc>
              </a:tr>
              <a:tr h="343218">
                <a:tc>
                  <a:txBody>
                    <a:bodyPr/>
                    <a:lstStyle/>
                    <a:p>
                      <a:r>
                        <a:rPr lang="bg-BG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ФУТБОЛ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677" marB="456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bg-BG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-2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bg-BG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.06.201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en-US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bg-BG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677" marB="456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bg-BG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lang="bg-BG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.08.201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bg-BG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г.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677" marB="45677" anchor="ctr"/>
                </a:tc>
              </a:tr>
              <a:tr h="343218">
                <a:tc>
                  <a:txBody>
                    <a:bodyPr/>
                    <a:lstStyle/>
                    <a:p>
                      <a:r>
                        <a:rPr lang="bg-BG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ХАНДБАЛ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677" marB="456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bg-BG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-2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bg-BG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.06.201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bg-BG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677" marB="456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bg-BG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bg-BG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.08.201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bg-BG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г.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677" marB="45677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1259633"/>
      </p:ext>
    </p:extLst>
  </p:cSld>
  <p:clrMapOvr>
    <a:masterClrMapping/>
  </p:clrMapOvr>
  <p:transition spd="slow" advTm="1208000">
    <p:pull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95288" y="407988"/>
            <a:ext cx="8497887" cy="7175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200" b="1" dirty="0">
                <a:solidFill>
                  <a:srgbClr val="FE863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СПОРТНО УЧИЛИЩЕ </a:t>
            </a:r>
            <a:br>
              <a:rPr lang="bg-BG" sz="2200" b="1" dirty="0">
                <a:solidFill>
                  <a:srgbClr val="FE863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2200" b="1" dirty="0">
                <a:solidFill>
                  <a:srgbClr val="FE863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„СТЕФАН Караджа“ - Хасково</a:t>
            </a:r>
            <a:endParaRPr lang="bg-BG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23528" y="1628800"/>
            <a:ext cx="8568952" cy="4589438"/>
          </a:xfrm>
        </p:spPr>
        <p:txBody>
          <a:bodyPr rtlCol="0">
            <a:normAutofit fontScale="70000" lnSpcReduction="20000"/>
          </a:bodyPr>
          <a:lstStyle/>
          <a:p>
            <a:pPr marL="11430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endParaRPr lang="bg-BG" dirty="0" smtClean="0">
              <a:solidFill>
                <a:schemeClr val="tx1"/>
              </a:solidFill>
            </a:endParaRPr>
          </a:p>
          <a:p>
            <a:pPr marL="11430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g-BG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ПОДАВАНЕ НА ДОКУМЕНТИ – В СГРАДАТА НА УЧИЛИЩЕТО</a:t>
            </a:r>
          </a:p>
          <a:p>
            <a:pPr marL="11430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g-BG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ПЪРВИ ТУР - ОТ 20 МАЙ ДО 20 ЮНИ 201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bg-BG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г.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bg-BG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g-BG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ПРИЕМНИ ИЗПИТИ 2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bg-BG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.06.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bg-BG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.06.201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bg-BG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г.</a:t>
            </a:r>
          </a:p>
          <a:p>
            <a:pPr marL="11430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g-BG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ВТОРИ ТУР – ОТ 0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bg-BG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ДО 15 АВГУСТ 201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bg-BG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bg-BG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1430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g-BG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ПРИЕМНИ ИЗПИТИ 16.08.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22.08.201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bg-BG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г.</a:t>
            </a:r>
          </a:p>
          <a:p>
            <a:pPr marL="11430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bg-BG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bg-BG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g-BG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bg-BG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НЕОБХОДИМИ ДОКУМЕНТИ</a:t>
            </a:r>
            <a:endParaRPr lang="en-US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bg-BG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bg-BG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КОПИЕ НА УЧЕНИЧЕСКА КНИЖКА.</a:t>
            </a:r>
          </a:p>
          <a:p>
            <a:pPr marL="5715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bg-BG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КОПИЕ НА АКТ ЗА РАЖДАНЕ.</a:t>
            </a:r>
          </a:p>
          <a:p>
            <a:pPr marL="5715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bg-BG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МЕДИЦИНСКО СВИДЕТЕЛСТВО СЪС ЗАКЛЮЧЕНИЕ, ЧЕ СЪОТВЕТНИЯТ ВИД СПОРТ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Е ПРОТИВОПОКАЗЕН ЗА ЗДРАВОСЛОВНОТО СЪСТОЯНИЕ, ИЗДАДЕНО ОТ ЛИЧНИЯ ЛЕКАР.</a:t>
            </a:r>
          </a:p>
          <a:p>
            <a:pPr marL="5715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bg-BG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ЗАСТРАХОВАТЕЛНА ПОЛИЦА „ЗЛОПОЛУКА“ ЗА ДНИТЕ  НА ИЗПИТА ПО ВИДА СПОРТ.</a:t>
            </a:r>
            <a:endParaRPr lang="bg-BG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205070"/>
      </p:ext>
    </p:extLst>
  </p:cSld>
  <p:clrMapOvr>
    <a:masterClrMapping/>
  </p:clrMapOvr>
  <p:transition spd="slow" advTm="1208000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Title 1"/>
          <p:cNvSpPr>
            <a:spLocks noGrp="1"/>
          </p:cNvSpPr>
          <p:nvPr>
            <p:ph type="title"/>
          </p:nvPr>
        </p:nvSpPr>
        <p:spPr>
          <a:xfrm>
            <a:off x="288925" y="260350"/>
            <a:ext cx="8351838" cy="4532313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bg-BG" sz="3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/>
            </a:r>
            <a:br>
              <a:rPr lang="bg-BG" sz="3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</a:br>
            <a:r>
              <a:rPr lang="bg-BG" sz="4000" cap="none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Повече информация : </a:t>
            </a:r>
            <a:r>
              <a:rPr lang="bg-BG" sz="4000" cap="none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bg-BG" sz="4000" cap="none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bg-BG" sz="4000" cap="none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bg-BG" sz="4000" cap="none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bg-BG" sz="3100" cap="none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Регионално управление на образованието</a:t>
            </a:r>
            <a:r>
              <a:rPr lang="bg-BG" sz="31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31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bg-BG" sz="31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Хасково</a:t>
            </a:r>
            <a:br>
              <a:rPr lang="bg-BG" sz="31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en-US" sz="36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sz="3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www.ruobg.com/priem</a:t>
            </a:r>
            <a:r>
              <a:rPr lang="bg-BG" sz="3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800" dirty="0">
                <a:solidFill>
                  <a:schemeClr val="tx1"/>
                </a:solidFill>
              </a:rPr>
              <a:t/>
            </a:r>
            <a:br>
              <a:rPr lang="bg-BG" sz="2800" dirty="0">
                <a:solidFill>
                  <a:schemeClr val="tx1"/>
                </a:solidFill>
              </a:rPr>
            </a:br>
            <a:r>
              <a:rPr lang="bg-BG" sz="2800" dirty="0" smtClean="0">
                <a:solidFill>
                  <a:schemeClr val="tx1"/>
                </a:solidFill>
              </a:rPr>
              <a:t/>
            </a:r>
            <a:br>
              <a:rPr lang="bg-BG" sz="2800" dirty="0" smtClean="0">
                <a:solidFill>
                  <a:schemeClr val="tx1"/>
                </a:solidFill>
              </a:rPr>
            </a:br>
            <a:r>
              <a:rPr lang="bg-BG" sz="31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Център</a:t>
            </a:r>
            <a:r>
              <a:rPr lang="bg-BG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31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кариерно ориентиране към ЦПЛР-Хасково</a:t>
            </a:r>
            <a:br>
              <a:rPr lang="bg-BG" sz="31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31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ул. „Хан Кубрат“ №2 ет. 3</a:t>
            </a:r>
            <a:br>
              <a:rPr lang="bg-BG" sz="31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31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тел. 038/620 452</a:t>
            </a:r>
            <a:r>
              <a:rPr lang="bg-BG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bg-BG" sz="3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957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8" y="4005263"/>
            <a:ext cx="367347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611188" y="1268413"/>
            <a:ext cx="82819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bg-BG" altLang="bg-BG">
              <a:solidFill>
                <a:srgbClr val="000000"/>
              </a:solidFill>
            </a:endParaRPr>
          </a:p>
          <a:p>
            <a:pPr eaLnBrk="1" hangingPunct="1"/>
            <a:r>
              <a:rPr lang="bg-BG" altLang="bg-BG" b="1" i="1">
                <a:solidFill>
                  <a:srgbClr val="000000"/>
                </a:solidFill>
              </a:rPr>
              <a:t>	</a:t>
            </a:r>
          </a:p>
          <a:p>
            <a:pPr eaLnBrk="1" hangingPunct="1"/>
            <a:endParaRPr lang="bg-BG" altLang="bg-BG" b="1" i="1">
              <a:solidFill>
                <a:srgbClr val="000000"/>
              </a:solidFill>
            </a:endParaRPr>
          </a:p>
          <a:p>
            <a:pPr eaLnBrk="1" hangingPunct="1"/>
            <a:endParaRPr lang="bg-BG" altLang="bg-BG" b="1" i="1">
              <a:solidFill>
                <a:srgbClr val="000000"/>
              </a:solidFill>
            </a:endParaRPr>
          </a:p>
        </p:txBody>
      </p:sp>
      <p:sp>
        <p:nvSpPr>
          <p:cNvPr id="88067" name="Rectangle 2"/>
          <p:cNvSpPr>
            <a:spLocks noChangeArrowheads="1"/>
          </p:cNvSpPr>
          <p:nvPr/>
        </p:nvSpPr>
        <p:spPr bwMode="auto">
          <a:xfrm>
            <a:off x="658813" y="542925"/>
            <a:ext cx="8208962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bg-BG" altLang="bg-BG" sz="2200" b="1" i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Община Харманли</a:t>
            </a:r>
          </a:p>
          <a:p>
            <a:pPr algn="ctr" eaLnBrk="1" hangingPunct="1"/>
            <a:endParaRPr lang="bg-BG" altLang="bg-BG" sz="2200" b="1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bg-BG" altLang="bg-BG" sz="22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Средно училище „Неофит Рилски“ – Харманли</a:t>
            </a:r>
          </a:p>
          <a:p>
            <a:pPr algn="ctr" eaLnBrk="1" hangingPunct="1"/>
            <a:endParaRPr lang="bg-BG" altLang="bg-BG" sz="2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bg-BG" altLang="bg-BG">
              <a:solidFill>
                <a:srgbClr val="0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735723"/>
              </p:ext>
            </p:extLst>
          </p:nvPr>
        </p:nvGraphicFramePr>
        <p:xfrm>
          <a:off x="424785" y="1988839"/>
          <a:ext cx="8035646" cy="3024337"/>
        </p:xfrm>
        <a:graphic>
          <a:graphicData uri="http://schemas.openxmlformats.org/drawingml/2006/table">
            <a:tbl>
              <a:tblPr/>
              <a:tblGrid>
                <a:gridCol w="4556370">
                  <a:extLst>
                    <a:ext uri="{9D8B030D-6E8A-4147-A177-3AD203B41FA5}"/>
                  </a:extLst>
                </a:gridCol>
                <a:gridCol w="536141">
                  <a:extLst>
                    <a:ext uri="{9D8B030D-6E8A-4147-A177-3AD203B41FA5}"/>
                  </a:extLst>
                </a:gridCol>
                <a:gridCol w="603159">
                  <a:extLst>
                    <a:ext uri="{9D8B030D-6E8A-4147-A177-3AD203B41FA5}"/>
                  </a:extLst>
                </a:gridCol>
                <a:gridCol w="522602">
                  <a:extLst>
                    <a:ext uri="{9D8B030D-6E8A-4147-A177-3AD203B41FA5}"/>
                  </a:extLst>
                </a:gridCol>
                <a:gridCol w="1005265">
                  <a:extLst>
                    <a:ext uri="{9D8B030D-6E8A-4147-A177-3AD203B41FA5}"/>
                  </a:extLst>
                </a:gridCol>
                <a:gridCol w="812109">
                  <a:extLst>
                    <a:ext uri="{9D8B030D-6E8A-4147-A177-3AD203B41FA5}"/>
                  </a:extLst>
                </a:gridCol>
              </a:tblGrid>
              <a:tr h="30695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bg-BG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на профила</a:t>
                      </a:r>
                      <a:endParaRPr lang="bg-BG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bg-BG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Брой паралелки</a:t>
                      </a:r>
                      <a:endParaRPr lang="bg-BG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bg-BG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Начин на </a:t>
                      </a:r>
                      <a:r>
                        <a:rPr lang="bg-BG" sz="16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балообразуване</a:t>
                      </a:r>
                      <a:endParaRPr lang="bg-BG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06950">
                <a:tc vMerge="1">
                  <a:txBody>
                    <a:bodyPr/>
                    <a:lstStyle/>
                    <a:p>
                      <a:pPr algn="l" fontAlgn="ctr"/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bg-BG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Изпити</a:t>
                      </a:r>
                      <a:endParaRPr lang="bg-BG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bg-BG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Предмети от свидетелството за основно образование</a:t>
                      </a:r>
                      <a:endParaRPr lang="bg-BG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886230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БЕЛ</a:t>
                      </a:r>
                      <a:endParaRPr lang="bg-BG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</a:t>
                      </a:r>
                      <a:endParaRPr lang="bg-BG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08069">
                <a:tc>
                  <a:txBody>
                    <a:bodyPr/>
                    <a:lstStyle/>
                    <a:p>
                      <a:pPr algn="l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Чужди езици –АЕ, НЕ*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*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</a:t>
                      </a:r>
                      <a:endParaRPr lang="bg-BG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</a:t>
                      </a:r>
                      <a:endParaRPr lang="bg-BG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50806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20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Природни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науки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 lang="bg-BG" sz="18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</a:t>
                      </a:r>
                      <a:endParaRPr lang="bg-BG" sz="18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</a:t>
                      </a:r>
                      <a:endParaRPr lang="bg-BG" sz="18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БЗО</a:t>
                      </a:r>
                      <a:endParaRPr lang="bg-BG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ХООС</a:t>
                      </a:r>
                      <a:endParaRPr lang="bg-BG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50806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0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Софтуерни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и </a:t>
                      </a:r>
                      <a:r>
                        <a:rPr lang="ru-RU" sz="20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хардуерни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науки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</a:t>
                      </a:r>
                      <a:endParaRPr lang="bg-BG" sz="18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</a:t>
                      </a:r>
                      <a:endParaRPr lang="bg-BG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</a:t>
                      </a:r>
                      <a:endParaRPr lang="bg-BG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" name="Текстово поле 1"/>
          <p:cNvSpPr txBox="1">
            <a:spLocks noChangeArrowheads="1"/>
          </p:cNvSpPr>
          <p:nvPr/>
        </p:nvSpPr>
        <p:spPr bwMode="auto">
          <a:xfrm rot="10800000" flipV="1">
            <a:off x="1042988" y="5302250"/>
            <a:ext cx="7146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bg-BG" altLang="en-US" sz="1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*</a:t>
            </a:r>
            <a:r>
              <a:rPr lang="ru-RU" altLang="en-US" sz="1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*</a:t>
            </a:r>
            <a:r>
              <a:rPr lang="bg-BG" altLang="bg-BG" sz="18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Начин на изучаване на чужд език - АЕ – интензивно</a:t>
            </a:r>
            <a:endParaRPr lang="bg-BG" altLang="bg-BG" sz="2000" b="1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bg-BG" altLang="bg-BG" sz="1800" b="1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4297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611188" y="1268413"/>
            <a:ext cx="82819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bg-BG" altLang="bg-BG">
              <a:solidFill>
                <a:srgbClr val="000000"/>
              </a:solidFill>
            </a:endParaRPr>
          </a:p>
          <a:p>
            <a:pPr eaLnBrk="1" hangingPunct="1"/>
            <a:r>
              <a:rPr lang="bg-BG" altLang="bg-BG" b="1" i="1">
                <a:solidFill>
                  <a:srgbClr val="000000"/>
                </a:solidFill>
              </a:rPr>
              <a:t>	</a:t>
            </a:r>
          </a:p>
          <a:p>
            <a:pPr eaLnBrk="1" hangingPunct="1"/>
            <a:endParaRPr lang="bg-BG" altLang="bg-BG" b="1" i="1">
              <a:solidFill>
                <a:srgbClr val="000000"/>
              </a:solidFill>
            </a:endParaRPr>
          </a:p>
          <a:p>
            <a:pPr eaLnBrk="1" hangingPunct="1"/>
            <a:endParaRPr lang="bg-BG" altLang="bg-BG" b="1" i="1">
              <a:solidFill>
                <a:srgbClr val="000000"/>
              </a:solidFill>
            </a:endParaRPr>
          </a:p>
        </p:txBody>
      </p:sp>
      <p:sp>
        <p:nvSpPr>
          <p:cNvPr id="89091" name="Rectangle 2"/>
          <p:cNvSpPr>
            <a:spLocks noChangeArrowheads="1"/>
          </p:cNvSpPr>
          <p:nvPr/>
        </p:nvSpPr>
        <p:spPr bwMode="auto">
          <a:xfrm>
            <a:off x="550863" y="549275"/>
            <a:ext cx="8208962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bg-BG" altLang="bg-BG" sz="22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Професионална гимназия по електропромишленост и текстил „Захари Стоянов“ - Харманли</a:t>
            </a:r>
            <a:endParaRPr lang="bg-BG" altLang="bg-BG" sz="2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89092" name="Текстово поле 8"/>
          <p:cNvSpPr txBox="1">
            <a:spLocks noChangeArrowheads="1"/>
          </p:cNvSpPr>
          <p:nvPr/>
        </p:nvSpPr>
        <p:spPr bwMode="auto">
          <a:xfrm>
            <a:off x="1116013" y="5661025"/>
            <a:ext cx="554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bg-BG" altLang="bg-BG" sz="1600" b="1">
                <a:latin typeface="Times New Roman" pitchFamily="18" charset="0"/>
                <a:cs typeface="Times New Roman" pitchFamily="18" charset="0"/>
              </a:rPr>
              <a:t>*Начин на изучаване на чужд език - АЕ - разширено</a:t>
            </a:r>
          </a:p>
        </p:txBody>
      </p:sp>
      <p:graphicFrame>
        <p:nvGraphicFramePr>
          <p:cNvPr id="7" name="Table 5"/>
          <p:cNvGraphicFramePr>
            <a:graphicFrameLocks noGrp="1"/>
          </p:cNvGraphicFramePr>
          <p:nvPr/>
        </p:nvGraphicFramePr>
        <p:xfrm>
          <a:off x="251520" y="1836785"/>
          <a:ext cx="8774533" cy="3310132"/>
        </p:xfrm>
        <a:graphic>
          <a:graphicData uri="http://schemas.openxmlformats.org/drawingml/2006/table">
            <a:tbl>
              <a:tblPr/>
              <a:tblGrid>
                <a:gridCol w="4824536">
                  <a:extLst>
                    <a:ext uri="{9D8B030D-6E8A-4147-A177-3AD203B41FA5}"/>
                  </a:extLst>
                </a:gridCol>
                <a:gridCol w="648072">
                  <a:extLst>
                    <a:ext uri="{9D8B030D-6E8A-4147-A177-3AD203B41FA5}"/>
                  </a:extLst>
                </a:gridCol>
                <a:gridCol w="720080">
                  <a:extLst>
                    <a:ext uri="{9D8B030D-6E8A-4147-A177-3AD203B41FA5}"/>
                  </a:extLst>
                </a:gridCol>
                <a:gridCol w="622387">
                  <a:extLst>
                    <a:ext uri="{9D8B030D-6E8A-4147-A177-3AD203B41FA5}"/>
                  </a:extLst>
                </a:gridCol>
                <a:gridCol w="1080120">
                  <a:extLst>
                    <a:ext uri="{9D8B030D-6E8A-4147-A177-3AD203B41FA5}"/>
                  </a:extLst>
                </a:gridCol>
                <a:gridCol w="879338">
                  <a:extLst>
                    <a:ext uri="{9D8B030D-6E8A-4147-A177-3AD203B41FA5}"/>
                  </a:extLst>
                </a:gridCol>
              </a:tblGrid>
              <a:tr h="313334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 fontAlgn="ctr"/>
                      <a:r>
                        <a:rPr lang="bg-BG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на професия</a:t>
                      </a:r>
                      <a:r>
                        <a:rPr lang="bg-BG" sz="16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и специалност </a:t>
                      </a:r>
                      <a:endParaRPr lang="bg-BG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Брой паралелки</a:t>
                      </a:r>
                      <a:endParaRPr lang="bg-BG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Начин на </a:t>
                      </a:r>
                      <a:r>
                        <a:rPr lang="bg-BG" sz="16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балообразуване</a:t>
                      </a:r>
                      <a:endParaRPr lang="bg-BG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13334">
                <a:tc vMerge="1">
                  <a:txBody>
                    <a:bodyPr/>
                    <a:lstStyle/>
                    <a:p>
                      <a:pPr algn="l" fontAlgn="ctr"/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Изпити</a:t>
                      </a:r>
                      <a:endParaRPr lang="bg-BG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rowSpan="2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Предмети от свидетелството за основно образование</a:t>
                      </a:r>
                      <a:endParaRPr lang="bg-BG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766758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БЕЛ</a:t>
                      </a:r>
                      <a:endParaRPr lang="bg-BG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</a:t>
                      </a:r>
                      <a:endParaRPr lang="bg-BG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6308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</a:t>
                      </a:r>
                      <a:r>
                        <a:rPr lang="ru-RU" sz="20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Електротехник</a:t>
                      </a:r>
                      <a:endParaRPr lang="ru-RU" sz="20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0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Електрически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0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машини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и </a:t>
                      </a:r>
                      <a:r>
                        <a:rPr lang="ru-RU" sz="20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апарати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*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bg-BG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</a:t>
                      </a:r>
                      <a:endParaRPr lang="bg-BG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308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Електромонтьор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2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0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Електрически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0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машини</a:t>
                      </a:r>
                      <a:r>
                        <a:rPr lang="ru-RU" sz="2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и </a:t>
                      </a:r>
                      <a:r>
                        <a:rPr lang="ru-RU" sz="2000" b="1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апарати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kumimoji="0" lang="bg-BG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bg-BG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</a:t>
                      </a:r>
                      <a:endParaRPr lang="bg-BG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55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Техник на</a:t>
                      </a:r>
                      <a:r>
                        <a:rPr lang="ru-RU" sz="2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000" b="1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електронна</a:t>
                      </a:r>
                      <a:r>
                        <a:rPr lang="ru-RU" sz="2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техника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  <a:p>
                      <a:pPr algn="l" fontAlgn="b"/>
                      <a:r>
                        <a:rPr lang="ru-RU" sz="2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bg-BG" sz="2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Промишлена електроника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bg-BG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</a:t>
                      </a:r>
                      <a:endParaRPr lang="bg-BG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1386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4675"/>
          </a:xfrm>
        </p:spPr>
        <p:txBody>
          <a:bodyPr/>
          <a:lstStyle/>
          <a:p>
            <a:endParaRPr lang="bg-BG" altLang="bg-BG" sz="2000" smtClean="0"/>
          </a:p>
        </p:txBody>
      </p:sp>
      <p:pic>
        <p:nvPicPr>
          <p:cNvPr id="71683" name="Content Placeholder 5" descr="Picture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669925" y="4763"/>
            <a:ext cx="79914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bg-BG" altLang="bg-BG" b="1" i="1"/>
              <a:t/>
            </a:r>
            <a:br>
              <a:rPr lang="bg-BG" altLang="bg-BG" b="1" i="1"/>
            </a:br>
            <a:r>
              <a:rPr lang="bg-BG" altLang="bg-BG" sz="24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altLang="bg-BG" sz="2400" b="1" i="1" u="sng">
                <a:latin typeface="Times New Roman" pitchFamily="18" charset="0"/>
                <a:cs typeface="Times New Roman" pitchFamily="18" charset="0"/>
              </a:rPr>
              <a:t>Община Хасково </a:t>
            </a:r>
          </a:p>
          <a:p>
            <a:pPr algn="ctr" eaLnBrk="1" hangingPunct="1"/>
            <a:r>
              <a:rPr lang="bg-BG" altLang="bg-BG" sz="2400" b="1" i="1">
                <a:latin typeface="Times New Roman" pitchFamily="18" charset="0"/>
                <a:cs typeface="Times New Roman" pitchFamily="18" charset="0"/>
              </a:rPr>
              <a:t>Езикова гимназия</a:t>
            </a:r>
          </a:p>
          <a:p>
            <a:pPr algn="ctr" eaLnBrk="1" hangingPunct="1"/>
            <a:r>
              <a:rPr lang="bg-BG" altLang="bg-BG" sz="2400" b="1" i="1">
                <a:latin typeface="Times New Roman" pitchFamily="18" charset="0"/>
                <a:cs typeface="Times New Roman" pitchFamily="18" charset="0"/>
              </a:rPr>
              <a:t>„Проф. д-р Асен Златаров“ - Хасково</a:t>
            </a:r>
          </a:p>
          <a:p>
            <a:pPr algn="ctr" eaLnBrk="1" hangingPunct="1"/>
            <a:r>
              <a:rPr lang="bg-BG" altLang="bg-BG"/>
              <a:t/>
            </a:r>
            <a:br>
              <a:rPr lang="bg-BG" altLang="bg-BG"/>
            </a:br>
            <a:endParaRPr lang="bg-BG" altLang="bg-BG"/>
          </a:p>
        </p:txBody>
      </p:sp>
      <p:graphicFrame>
        <p:nvGraphicFramePr>
          <p:cNvPr id="8" name="Table 5"/>
          <p:cNvGraphicFramePr>
            <a:graphicFrameLocks noGrp="1"/>
          </p:cNvGraphicFramePr>
          <p:nvPr/>
        </p:nvGraphicFramePr>
        <p:xfrm>
          <a:off x="345250" y="1484784"/>
          <a:ext cx="8598927" cy="4762084"/>
        </p:xfrm>
        <a:graphic>
          <a:graphicData uri="http://schemas.openxmlformats.org/drawingml/2006/table">
            <a:tbl>
              <a:tblPr/>
              <a:tblGrid>
                <a:gridCol w="5018838">
                  <a:extLst>
                    <a:ext uri="{9D8B030D-6E8A-4147-A177-3AD203B41FA5}"/>
                  </a:extLst>
                </a:gridCol>
                <a:gridCol w="504056">
                  <a:extLst>
                    <a:ext uri="{9D8B030D-6E8A-4147-A177-3AD203B41FA5}"/>
                  </a:extLst>
                </a:gridCol>
                <a:gridCol w="576064">
                  <a:extLst>
                    <a:ext uri="{9D8B030D-6E8A-4147-A177-3AD203B41FA5}"/>
                  </a:extLst>
                </a:gridCol>
                <a:gridCol w="648072">
                  <a:extLst>
                    <a:ext uri="{9D8B030D-6E8A-4147-A177-3AD203B41FA5}"/>
                  </a:extLst>
                </a:gridCol>
                <a:gridCol w="972559">
                  <a:extLst>
                    <a:ext uri="{9D8B030D-6E8A-4147-A177-3AD203B41FA5}"/>
                  </a:extLst>
                </a:gridCol>
                <a:gridCol w="879338">
                  <a:extLst>
                    <a:ext uri="{9D8B030D-6E8A-4147-A177-3AD203B41FA5}"/>
                  </a:extLst>
                </a:gridCol>
              </a:tblGrid>
              <a:tr h="297710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на профила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Брой паралелки</a:t>
                      </a:r>
                      <a:endParaRPr lang="bg-BG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Начин на </a:t>
                      </a:r>
                      <a:r>
                        <a:rPr lang="bg-BG" sz="20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балообразуване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97710">
                <a:tc vMerge="1">
                  <a:txBody>
                    <a:bodyPr/>
                    <a:lstStyle/>
                    <a:p>
                      <a:pPr algn="l" fontAlgn="ctr"/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Изпити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rowSpan="2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Предмети от свидетелството за основно образование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866065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БЕЛ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863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Чужди езици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– </a:t>
                      </a:r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немски</a:t>
                      </a:r>
                      <a:r>
                        <a:rPr lang="bg-BG" sz="2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с английски език 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БЕЛ</a:t>
                      </a:r>
                      <a:endParaRPr lang="bg-BG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b="1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bg-BG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863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kumimoji="0" lang="bg-BG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Чужди езици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 – </a:t>
                      </a:r>
                      <a:r>
                        <a:rPr kumimoji="0" lang="bg-BG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английски с немски език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БЕЛ</a:t>
                      </a:r>
                      <a:endParaRPr lang="bg-BG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b="1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bg-BG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619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 fontAlgn="ctr"/>
                      <a:r>
                        <a:rPr lang="bg-BG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 </a:t>
                      </a:r>
                      <a:r>
                        <a:rPr kumimoji="0" lang="bg-BG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Чужди езици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 – </a:t>
                      </a:r>
                      <a:r>
                        <a:rPr kumimoji="0" lang="bg-BG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английски с френски език</a:t>
                      </a:r>
                      <a:endParaRPr lang="bg-BG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</a:t>
                      </a:r>
                      <a:endParaRPr lang="bg-BG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БЕЛ</a:t>
                      </a:r>
                      <a:endParaRPr lang="bg-BG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b="1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bg-BG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863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kumimoji="0" lang="bg-BG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Чужди езици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 –</a:t>
                      </a:r>
                      <a:r>
                        <a:rPr kumimoji="0" lang="bg-BG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 английски с руски език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БЕЛ</a:t>
                      </a:r>
                      <a:endParaRPr lang="bg-BG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b="1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bg-BG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863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kumimoji="0" lang="bg-BG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Чужди езици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 –</a:t>
                      </a:r>
                      <a:r>
                        <a:rPr kumimoji="0" lang="bg-BG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 английски с испански език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БЕЛ</a:t>
                      </a:r>
                      <a:endParaRPr lang="bg-BG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b="1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bg-BG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114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  Чужди езици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 –</a:t>
                      </a:r>
                      <a:r>
                        <a:rPr kumimoji="0" lang="bg-BG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 испански с английски език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БЕЛ</a:t>
                      </a:r>
                      <a:endParaRPr lang="bg-BG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b="1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bg-BG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altLang="bg-BG" sz="2000" smtClean="0"/>
          </a:p>
        </p:txBody>
      </p:sp>
      <p:pic>
        <p:nvPicPr>
          <p:cNvPr id="72707" name="Content Placeholder 3" descr="Pictur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8" name="Rectangle 8"/>
          <p:cNvSpPr>
            <a:spLocks noChangeArrowheads="1"/>
          </p:cNvSpPr>
          <p:nvPr/>
        </p:nvSpPr>
        <p:spPr bwMode="auto">
          <a:xfrm>
            <a:off x="1258888" y="28575"/>
            <a:ext cx="7705725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bg-BG" altLang="bg-BG"/>
              <a:t/>
            </a:r>
            <a:br>
              <a:rPr lang="bg-BG" altLang="bg-BG"/>
            </a:br>
            <a:r>
              <a:rPr lang="bg-BG" altLang="bg-BG" sz="2400" b="1" i="1">
                <a:latin typeface="Times New Roman" pitchFamily="18" charset="0"/>
                <a:cs typeface="Times New Roman" pitchFamily="18" charset="0"/>
              </a:rPr>
              <a:t> Природо-математическа гимназия  </a:t>
            </a:r>
          </a:p>
          <a:p>
            <a:pPr algn="ctr" eaLnBrk="1" hangingPunct="1"/>
            <a:r>
              <a:rPr lang="bg-BG" altLang="bg-BG" sz="2400" b="1" i="1">
                <a:latin typeface="Times New Roman" pitchFamily="18" charset="0"/>
                <a:cs typeface="Times New Roman" pitchFamily="18" charset="0"/>
              </a:rPr>
              <a:t>„Акад. Боян Петканчин“ - Хасково</a:t>
            </a:r>
          </a:p>
          <a:p>
            <a:pPr algn="ctr" eaLnBrk="1" hangingPunct="1"/>
            <a:r>
              <a:rPr lang="bg-BG" altLang="bg-BG" sz="240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altLang="bg-BG" sz="2400">
                <a:latin typeface="Times New Roman" pitchFamily="18" charset="0"/>
                <a:cs typeface="Times New Roman" pitchFamily="18" charset="0"/>
              </a:rPr>
            </a:br>
            <a:endParaRPr lang="bg-BG" altLang="bg-BG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09" name="Текстово поле 1"/>
          <p:cNvSpPr txBox="1">
            <a:spLocks noChangeArrowheads="1"/>
          </p:cNvSpPr>
          <p:nvPr/>
        </p:nvSpPr>
        <p:spPr bwMode="auto">
          <a:xfrm rot="10800000" flipV="1">
            <a:off x="539750" y="6272213"/>
            <a:ext cx="6696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bg-BG" altLang="bg-BG" b="1">
                <a:latin typeface="Times New Roman" pitchFamily="18" charset="0"/>
                <a:cs typeface="Times New Roman" pitchFamily="18" charset="0"/>
              </a:rPr>
              <a:t>*Начин на изучаване на чужд език - АЕ - интензивно</a:t>
            </a:r>
          </a:p>
        </p:txBody>
      </p:sp>
      <p:graphicFrame>
        <p:nvGraphicFramePr>
          <p:cNvPr id="7" name="Table 5"/>
          <p:cNvGraphicFramePr>
            <a:graphicFrameLocks noGrp="1"/>
          </p:cNvGraphicFramePr>
          <p:nvPr/>
        </p:nvGraphicFramePr>
        <p:xfrm>
          <a:off x="251457" y="1248520"/>
          <a:ext cx="8713156" cy="4844777"/>
        </p:xfrm>
        <a:graphic>
          <a:graphicData uri="http://schemas.openxmlformats.org/drawingml/2006/table">
            <a:tbl>
              <a:tblPr/>
              <a:tblGrid>
                <a:gridCol w="4704315">
                  <a:extLst>
                    <a:ext uri="{9D8B030D-6E8A-4147-A177-3AD203B41FA5}"/>
                  </a:extLst>
                </a:gridCol>
                <a:gridCol w="508260">
                  <a:extLst>
                    <a:ext uri="{9D8B030D-6E8A-4147-A177-3AD203B41FA5}"/>
                  </a:extLst>
                </a:gridCol>
                <a:gridCol w="726086">
                  <a:extLst>
                    <a:ext uri="{9D8B030D-6E8A-4147-A177-3AD203B41FA5}"/>
                  </a:extLst>
                </a:gridCol>
                <a:gridCol w="798694">
                  <a:extLst>
                    <a:ext uri="{9D8B030D-6E8A-4147-A177-3AD203B41FA5}"/>
                  </a:extLst>
                </a:gridCol>
                <a:gridCol w="1089129">
                  <a:extLst>
                    <a:ext uri="{9D8B030D-6E8A-4147-A177-3AD203B41FA5}"/>
                  </a:extLst>
                </a:gridCol>
                <a:gridCol w="886672">
                  <a:extLst>
                    <a:ext uri="{9D8B030D-6E8A-4147-A177-3AD203B41FA5}"/>
                  </a:extLst>
                </a:gridCol>
              </a:tblGrid>
              <a:tr h="323254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на профила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Брой паралелки</a:t>
                      </a:r>
                      <a:endParaRPr lang="bg-BG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Начин на </a:t>
                      </a:r>
                      <a:r>
                        <a:rPr lang="bg-BG" sz="20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балообразуване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23254">
                <a:tc vMerge="1">
                  <a:txBody>
                    <a:bodyPr/>
                    <a:lstStyle/>
                    <a:p>
                      <a:pPr algn="l" fontAlgn="ctr"/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Изпити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rowSpan="2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Предмети от свидетелството за основно образование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940375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БЕЛ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870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Математически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– 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bg-BG" sz="2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</a:t>
                      </a:r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атематика*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b="1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bg-BG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БЕЛ</a:t>
                      </a:r>
                      <a:endParaRPr lang="bg-BG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870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Математически – 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Информатика*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b="1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bg-BG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БЕЛ</a:t>
                      </a:r>
                      <a:endParaRPr lang="bg-BG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946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Софтуерни </a:t>
                      </a:r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 хардуерни </a:t>
                      </a:r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науки -</a:t>
                      </a:r>
                    </a:p>
                    <a:p>
                      <a:pPr algn="l" fontAlgn="ctr"/>
                      <a:r>
                        <a:rPr lang="bg-BG" sz="2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Информационни</a:t>
                      </a:r>
                      <a:r>
                        <a:rPr lang="bg-BG" sz="2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технологии*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b="1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bg-BG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БЕЛ</a:t>
                      </a:r>
                      <a:endParaRPr lang="bg-BG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946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Софтуерни </a:t>
                      </a:r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 хардуерни </a:t>
                      </a:r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науки -</a:t>
                      </a:r>
                    </a:p>
                    <a:p>
                      <a:pPr algn="l" fontAlgn="ctr"/>
                      <a:r>
                        <a:rPr lang="bg-BG" sz="2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Информатика*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b="1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bg-BG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БЕЛ</a:t>
                      </a:r>
                      <a:endParaRPr lang="bg-BG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946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 fontAlgn="ctr"/>
                      <a:r>
                        <a:rPr lang="bg-BG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 Природни науки *</a:t>
                      </a:r>
                      <a:endParaRPr lang="bg-BG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</a:t>
                      </a:r>
                      <a:endParaRPr lang="bg-BG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БЗО</a:t>
                      </a:r>
                      <a:endParaRPr lang="bg-BG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БЕЛ</a:t>
                      </a:r>
                      <a:endParaRPr lang="bg-BG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80"/>
          <p:cNvSpPr>
            <a:spLocks noChangeArrowheads="1"/>
          </p:cNvSpPr>
          <p:nvPr/>
        </p:nvSpPr>
        <p:spPr bwMode="auto">
          <a:xfrm>
            <a:off x="107950" y="2846388"/>
            <a:ext cx="88011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150000"/>
              </a:lnSpc>
              <a:spcBef>
                <a:spcPct val="20000"/>
              </a:spcBef>
              <a:buClr>
                <a:srgbClr val="507800"/>
              </a:buClr>
              <a:buFont typeface="Wingdings" pitchFamily="2" charset="2"/>
              <a:buNone/>
            </a:pPr>
            <a:endParaRPr lang="en-US" altLang="ko-KR" sz="2400" b="1">
              <a:solidFill>
                <a:srgbClr val="C00000"/>
              </a:solidFill>
              <a:latin typeface="Verdana" pitchFamily="34" charset="0"/>
              <a:ea typeface="Gulim" pitchFamily="34" charset="-127"/>
            </a:endParaRPr>
          </a:p>
        </p:txBody>
      </p:sp>
      <p:sp>
        <p:nvSpPr>
          <p:cNvPr id="73731" name="Rectangle 7"/>
          <p:cNvSpPr>
            <a:spLocks noChangeArrowheads="1"/>
          </p:cNvSpPr>
          <p:nvPr/>
        </p:nvSpPr>
        <p:spPr bwMode="auto">
          <a:xfrm>
            <a:off x="1547813" y="188913"/>
            <a:ext cx="7416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bg-BG" altLang="bg-BG"/>
          </a:p>
        </p:txBody>
      </p:sp>
      <p:sp>
        <p:nvSpPr>
          <p:cNvPr id="73732" name="Текстово поле 8"/>
          <p:cNvSpPr txBox="1">
            <a:spLocks noChangeArrowheads="1"/>
          </p:cNvSpPr>
          <p:nvPr/>
        </p:nvSpPr>
        <p:spPr bwMode="auto">
          <a:xfrm>
            <a:off x="468313" y="6132513"/>
            <a:ext cx="5662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bg-BG" altLang="bg-BG" b="1">
                <a:latin typeface="Times New Roman" pitchFamily="18" charset="0"/>
                <a:cs typeface="Times New Roman" pitchFamily="18" charset="0"/>
              </a:rPr>
              <a:t>*Начин на изучаване на чужд език - АЕ - разширено</a:t>
            </a:r>
          </a:p>
        </p:txBody>
      </p:sp>
      <p:graphicFrame>
        <p:nvGraphicFramePr>
          <p:cNvPr id="7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51203"/>
              </p:ext>
            </p:extLst>
          </p:nvPr>
        </p:nvGraphicFramePr>
        <p:xfrm>
          <a:off x="243520" y="1328738"/>
          <a:ext cx="8720968" cy="4678453"/>
        </p:xfrm>
        <a:graphic>
          <a:graphicData uri="http://schemas.openxmlformats.org/drawingml/2006/table">
            <a:tbl>
              <a:tblPr/>
              <a:tblGrid>
                <a:gridCol w="4609840">
                  <a:extLst>
                    <a:ext uri="{9D8B030D-6E8A-4147-A177-3AD203B41FA5}"/>
                  </a:extLst>
                </a:gridCol>
                <a:gridCol w="504056">
                  <a:extLst>
                    <a:ext uri="{9D8B030D-6E8A-4147-A177-3AD203B41FA5}"/>
                  </a:extLst>
                </a:gridCol>
                <a:gridCol w="720080">
                  <a:extLst>
                    <a:ext uri="{9D8B030D-6E8A-4147-A177-3AD203B41FA5}"/>
                  </a:extLst>
                </a:gridCol>
                <a:gridCol w="792088">
                  <a:extLst>
                    <a:ext uri="{9D8B030D-6E8A-4147-A177-3AD203B41FA5}"/>
                  </a:extLst>
                </a:gridCol>
                <a:gridCol w="1080120">
                  <a:extLst>
                    <a:ext uri="{9D8B030D-6E8A-4147-A177-3AD203B41FA5}"/>
                  </a:extLst>
                </a:gridCol>
                <a:gridCol w="1014784">
                  <a:extLst>
                    <a:ext uri="{9D8B030D-6E8A-4147-A177-3AD203B41FA5}"/>
                  </a:extLst>
                </a:gridCol>
              </a:tblGrid>
              <a:tr h="289785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на професия</a:t>
                      </a:r>
                      <a:r>
                        <a:rPr lang="bg-BG" sz="2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и специалност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Брой паралелки</a:t>
                      </a:r>
                      <a:endParaRPr lang="bg-BG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Начин на </a:t>
                      </a:r>
                      <a:r>
                        <a:rPr lang="bg-BG" sz="20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балообразуване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89785">
                <a:tc vMerge="1">
                  <a:txBody>
                    <a:bodyPr/>
                    <a:lstStyle/>
                    <a:p>
                      <a:pPr algn="l" fontAlgn="ctr"/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Изпити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rowSpan="2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Предмети от свидетелството за основно образование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649378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БЕЛ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707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Техник по </a:t>
                      </a:r>
                      <a:r>
                        <a:rPr lang="ru-RU" sz="20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транспортна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техника -</a:t>
                      </a:r>
                    </a:p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0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Автотранспортна</a:t>
                      </a:r>
                      <a:r>
                        <a:rPr lang="ru-RU" sz="2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техника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</a:t>
                      </a:r>
                      <a:endParaRPr lang="bg-BG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ГИ</a:t>
                      </a:r>
                      <a:endParaRPr lang="bg-BG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707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Монтьор</a:t>
                      </a:r>
                      <a:r>
                        <a:rPr lang="bg-BG" sz="2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на транспортна техника</a:t>
                      </a:r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  <a:p>
                      <a:pPr algn="l" fontAlgn="ctr"/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Автотранспортна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 техника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</a:t>
                      </a:r>
                      <a:endParaRPr lang="bg-BG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ГИ</a:t>
                      </a:r>
                      <a:endParaRPr lang="bg-BG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78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 fontAlgn="ctr"/>
                      <a:r>
                        <a:rPr lang="bg-BG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 </a:t>
                      </a:r>
                      <a:r>
                        <a:rPr kumimoji="0" lang="bg-BG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 Монтьор на транспортна техника-</a:t>
                      </a:r>
                      <a:endParaRPr lang="bg-BG" sz="2000" b="1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algn="l" fontAlgn="ctr"/>
                      <a:r>
                        <a:rPr lang="bg-BG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Електрически</a:t>
                      </a:r>
                      <a:r>
                        <a:rPr lang="bg-BG" sz="2000" b="1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превозни средства</a:t>
                      </a:r>
                      <a:endParaRPr lang="bg-BG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0,5</a:t>
                      </a:r>
                      <a:endParaRPr lang="bg-BG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  <a:endParaRPr lang="bg-BG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</a:t>
                      </a:r>
                      <a:endParaRPr lang="bg-BG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ГИ</a:t>
                      </a:r>
                      <a:endParaRPr lang="bg-BG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78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Електромонтьор</a:t>
                      </a:r>
                      <a:r>
                        <a:rPr lang="bg-BG" sz="2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-</a:t>
                      </a:r>
                    </a:p>
                    <a:p>
                      <a:pPr algn="l" fontAlgn="ctr"/>
                      <a:r>
                        <a:rPr lang="bg-BG" sz="2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Електрообзавеждане на транспортна техника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0,5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</a:t>
                      </a:r>
                      <a:endParaRPr lang="bg-BG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ГИ</a:t>
                      </a:r>
                      <a:endParaRPr lang="bg-BG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8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 fontAlgn="ctr"/>
                      <a:r>
                        <a:rPr lang="bg-BG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  Техник – растениевъд</a:t>
                      </a:r>
                    </a:p>
                    <a:p>
                      <a:pPr algn="l" fontAlgn="ctr"/>
                      <a:r>
                        <a:rPr lang="bg-BG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Трайни насаждения</a:t>
                      </a:r>
                      <a:endParaRPr lang="bg-BG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 lang="bg-BG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 lang="bg-BG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  <a:endParaRPr lang="bg-BG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</a:t>
                      </a:r>
                      <a:endParaRPr lang="bg-BG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bg-BG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ГИ</a:t>
                      </a:r>
                      <a:endParaRPr lang="bg-BG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23850" y="190500"/>
            <a:ext cx="8424863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g-BG" altLang="bg-BG" sz="2000" kern="0" dirty="0" smtClean="0">
              <a:solidFill>
                <a:prstClr val="black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g-BG" altLang="bg-BG" sz="2400" b="1" i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Професионална</a:t>
            </a:r>
            <a:r>
              <a:rPr lang="en-US" altLang="bg-BG" sz="2400" b="1" i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altLang="bg-BG" sz="2400" b="1" i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гимназия по транспорт и аграрни технологии „Н. Й. Вапцаров“ - Хасково</a:t>
            </a:r>
            <a:endParaRPr lang="bg-BG" altLang="bg-BG" sz="2400" kern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Медицински">
  <a:themeElements>
    <a:clrScheme name="Изискани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Медицински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Медицински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Медицински">
  <a:themeElements>
    <a:clrScheme name="Изискани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Медицински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Медицински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4904</TotalTime>
  <Words>2545</Words>
  <Application>Microsoft Office PowerPoint</Application>
  <PresentationFormat>On-screen Show (4:3)</PresentationFormat>
  <Paragraphs>984</Paragraphs>
  <Slides>42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42</vt:i4>
      </vt:variant>
    </vt:vector>
  </HeadingPairs>
  <TitlesOfParts>
    <vt:vector size="53" baseType="lpstr">
      <vt:lpstr>Diseño predeterminado</vt:lpstr>
      <vt:lpstr>Медицински</vt:lpstr>
      <vt:lpstr>Slipstream</vt:lpstr>
      <vt:lpstr>1_Slipstream</vt:lpstr>
      <vt:lpstr>2_Slipstream</vt:lpstr>
      <vt:lpstr>3_Slipstream</vt:lpstr>
      <vt:lpstr>4_Slipstream</vt:lpstr>
      <vt:lpstr>5_Slipstream</vt:lpstr>
      <vt:lpstr>6_Slipstream</vt:lpstr>
      <vt:lpstr>7_Slipstream</vt:lpstr>
      <vt:lpstr>1_Медицински</vt:lpstr>
      <vt:lpstr>PowerPoint Presentation</vt:lpstr>
      <vt:lpstr>PowerPoint Presentation</vt:lpstr>
      <vt:lpstr>УЧАСТИЕ В КЛАСИРАНЕТО ЗА ОПРЕДЕЛЕНИТЕ С ДЪРЖАВНИЯ ПЛАН-ПРИЕМ МЕСТА  В VIII КЛАС</vt:lpstr>
      <vt:lpstr>ОЦЕНЯВАНЕ НА РЕЗУЛТАТИТЕ ОТ ОБУЧЕНИЕТО НА УЧЕНИЦИТЕ Наредба № 11 от 01.09.2016 г. за оценяване на резултатите от обучението на учениците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Професионална гимназия „Проф. д-р Асен Златаров“ Димитровград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ВАЖНИ ДАТИ </vt:lpstr>
      <vt:lpstr>ВАЖНИ ДАТИ</vt:lpstr>
      <vt:lpstr>ВАЖНО</vt:lpstr>
      <vt:lpstr>кандидатстване</vt:lpstr>
      <vt:lpstr>документи</vt:lpstr>
      <vt:lpstr>кандидатстване</vt:lpstr>
      <vt:lpstr>КЛАСИРАНЕ</vt:lpstr>
      <vt:lpstr>ВАЖНИ ДАТИ</vt:lpstr>
      <vt:lpstr>Важни дати</vt:lpstr>
      <vt:lpstr>ВАЖНИ ДАТИ</vt:lpstr>
      <vt:lpstr>ВАЖНИ ДАТИ</vt:lpstr>
      <vt:lpstr>записване</vt:lpstr>
      <vt:lpstr>НАРЕДБА №11</vt:lpstr>
      <vt:lpstr> СПОРТНО УЧИЛИЩЕ  „СТЕФАН Караджа“ – Хасково  ПРОФЕСИЯ        ПОМОЩНИК - ТРЕНЬОР    СПЕЦИАЛНОСТ  СПОРТ </vt:lpstr>
      <vt:lpstr>СПОРТНО УЧИЛИЩЕ  „СТЕФАН Караджа“ - Хасково</vt:lpstr>
      <vt:lpstr> Повече информация :   Регионално управление на образованието - Хасково http://www.ruobg.com/priem   Център за кариерно ориентиране към ЦПЛР-Хасково ул. „Хан Кубрат“ №2 ет. 3 тел. 038/620 452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Tania</cp:lastModifiedBy>
  <cp:revision>726</cp:revision>
  <cp:lastPrinted>2017-04-07T08:13:20Z</cp:lastPrinted>
  <dcterms:created xsi:type="dcterms:W3CDTF">2010-05-23T14:28:12Z</dcterms:created>
  <dcterms:modified xsi:type="dcterms:W3CDTF">2019-05-07T12:43:00Z</dcterms:modified>
</cp:coreProperties>
</file>