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0" r:id="rId5"/>
    <p:sldId id="260" r:id="rId6"/>
    <p:sldId id="259" r:id="rId7"/>
    <p:sldId id="261" r:id="rId8"/>
    <p:sldId id="262" r:id="rId9"/>
    <p:sldId id="264" r:id="rId10"/>
    <p:sldId id="267" r:id="rId11"/>
    <p:sldId id="268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93"/>
    <a:srgbClr val="B47814"/>
    <a:srgbClr val="FF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981A-70AD-45AA-A553-C58AB0D3DA31}" type="datetimeFigureOut">
              <a:rPr lang="bg-BG" smtClean="0"/>
              <a:t>21.6.2019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12F1-C8E8-4102-BC48-26C237518D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12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981A-70AD-45AA-A553-C58AB0D3DA31}" type="datetimeFigureOut">
              <a:rPr lang="bg-BG" smtClean="0"/>
              <a:t>21.6.2019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12F1-C8E8-4102-BC48-26C237518D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410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981A-70AD-45AA-A553-C58AB0D3DA31}" type="datetimeFigureOut">
              <a:rPr lang="bg-BG" smtClean="0"/>
              <a:t>21.6.2019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12F1-C8E8-4102-BC48-26C237518D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352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981A-70AD-45AA-A553-C58AB0D3DA31}" type="datetimeFigureOut">
              <a:rPr lang="bg-BG" smtClean="0"/>
              <a:t>21.6.2019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12F1-C8E8-4102-BC48-26C237518D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343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981A-70AD-45AA-A553-C58AB0D3DA31}" type="datetimeFigureOut">
              <a:rPr lang="bg-BG" smtClean="0"/>
              <a:t>21.6.2019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12F1-C8E8-4102-BC48-26C237518D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7347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981A-70AD-45AA-A553-C58AB0D3DA31}" type="datetimeFigureOut">
              <a:rPr lang="bg-BG" smtClean="0"/>
              <a:t>21.6.2019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12F1-C8E8-4102-BC48-26C237518D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182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981A-70AD-45AA-A553-C58AB0D3DA31}" type="datetimeFigureOut">
              <a:rPr lang="bg-BG" smtClean="0"/>
              <a:t>21.6.2019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12F1-C8E8-4102-BC48-26C237518D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3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981A-70AD-45AA-A553-C58AB0D3DA31}" type="datetimeFigureOut">
              <a:rPr lang="bg-BG" smtClean="0"/>
              <a:t>21.6.2019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12F1-C8E8-4102-BC48-26C237518D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243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981A-70AD-45AA-A553-C58AB0D3DA31}" type="datetimeFigureOut">
              <a:rPr lang="bg-BG" smtClean="0"/>
              <a:t>21.6.2019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12F1-C8E8-4102-BC48-26C237518D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42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981A-70AD-45AA-A553-C58AB0D3DA31}" type="datetimeFigureOut">
              <a:rPr lang="bg-BG" smtClean="0"/>
              <a:t>21.6.2019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12F1-C8E8-4102-BC48-26C237518D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46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981A-70AD-45AA-A553-C58AB0D3DA31}" type="datetimeFigureOut">
              <a:rPr lang="bg-BG" smtClean="0"/>
              <a:t>21.6.2019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12F1-C8E8-4102-BC48-26C237518D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761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93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0981A-70AD-45AA-A553-C58AB0D3DA31}" type="datetimeFigureOut">
              <a:rPr lang="bg-BG" smtClean="0"/>
              <a:t>21.6.2019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512F1-C8E8-4102-BC48-26C237518D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720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0.wdp"/><Relationship Id="rId7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11.wdp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4.jpeg"/><Relationship Id="rId3" Type="http://schemas.openxmlformats.org/officeDocument/2006/relationships/image" Target="../media/image33.jpeg"/><Relationship Id="rId7" Type="http://schemas.microsoft.com/office/2007/relationships/hdphoto" Target="../media/hdphoto4.wdp"/><Relationship Id="rId12" Type="http://schemas.openxmlformats.org/officeDocument/2006/relationships/image" Target="../media/image3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12.wdp"/><Relationship Id="rId5" Type="http://schemas.microsoft.com/office/2007/relationships/hdphoto" Target="../media/hdphoto3.wdp"/><Relationship Id="rId10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12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3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780" y1="35903" x2="23780" y2="35903"/>
                        <a14:foregroundMark x1="6341" y1="19067" x2="6341" y2="19067"/>
                        <a14:foregroundMark x1="6220" y1="26166" x2="6220" y2="26166"/>
                        <a14:foregroundMark x1="4756" y1="47262" x2="4756" y2="47262"/>
                        <a14:foregroundMark x1="4390" y1="40365" x2="4390" y2="40365"/>
                        <a14:foregroundMark x1="5488" y1="32049" x2="5488" y2="32049"/>
                        <a14:foregroundMark x1="5976" y1="37120" x2="5976" y2="37120"/>
                        <a14:foregroundMark x1="5122" y1="52130" x2="5122" y2="52130"/>
                        <a14:foregroundMark x1="5000" y1="57201" x2="5000" y2="57201"/>
                        <a14:foregroundMark x1="4390" y1="63489" x2="4390" y2="63489"/>
                        <a14:foregroundMark x1="42927" y1="88235" x2="42927" y2="88235"/>
                        <a14:foregroundMark x1="45976" y1="88844" x2="45976" y2="88844"/>
                        <a14:foregroundMark x1="49146" y1="91075" x2="49146" y2="91075"/>
                        <a14:foregroundMark x1="34390" y1="89655" x2="34390" y2="89655"/>
                        <a14:foregroundMark x1="37805" y1="92292" x2="37805" y2="92292"/>
                        <a14:foregroundMark x1="44268" y1="62272" x2="44268" y2="62272"/>
                        <a14:foregroundMark x1="34512" y1="46856" x2="34512" y2="46856"/>
                        <a14:foregroundMark x1="89878" y1="14402" x2="89878" y2="14402"/>
                        <a14:foregroundMark x1="90610" y1="20284" x2="90610" y2="20284"/>
                        <a14:foregroundMark x1="91707" y1="26572" x2="91707" y2="26572"/>
                        <a14:foregroundMark x1="91829" y1="29412" x2="91829" y2="29412"/>
                        <a14:foregroundMark x1="92439" y1="31643" x2="92439" y2="31643"/>
                        <a14:foregroundMark x1="93049" y1="42799" x2="93049" y2="42799"/>
                        <a14:foregroundMark x1="17561" y1="30020" x2="17561" y2="30020"/>
                        <a14:foregroundMark x1="95244" y1="57606" x2="95244" y2="57606"/>
                        <a14:foregroundMark x1="42927" y1="13793" x2="42927" y2="13793"/>
                        <a14:foregroundMark x1="32927" y1="18661" x2="32927" y2="18661"/>
                        <a14:foregroundMark x1="61585" y1="9736" x2="61585" y2="9736"/>
                        <a14:foregroundMark x1="70610" y1="10548" x2="70610" y2="10548"/>
                        <a14:foregroundMark x1="81098" y1="9128" x2="81098" y2="9128"/>
                        <a14:foregroundMark x1="72195" y1="10345" x2="72195" y2="10345"/>
                        <a14:foregroundMark x1="73902" y1="10548" x2="73902" y2="10548"/>
                        <a14:foregroundMark x1="83049" y1="9939" x2="83049" y2="9939"/>
                        <a14:foregroundMark x1="11463" y1="10548" x2="11463" y2="10548"/>
                        <a14:foregroundMark x1="16098" y1="10953" x2="16098" y2="10953"/>
                        <a14:foregroundMark x1="21585" y1="11156" x2="21585" y2="11156"/>
                        <a14:foregroundMark x1="28171" y1="11156" x2="28171" y2="11156"/>
                        <a14:foregroundMark x1="31585" y1="10548" x2="31585" y2="10548"/>
                        <a14:foregroundMark x1="34512" y1="10953" x2="34512" y2="10953"/>
                        <a14:foregroundMark x1="38659" y1="11156" x2="38659" y2="11156"/>
                        <a14:foregroundMark x1="40366" y1="12170" x2="40366" y2="12170"/>
                        <a14:foregroundMark x1="93780" y1="51927" x2="93780" y2="51927"/>
                        <a14:foregroundMark x1="95000" y1="61258" x2="95000" y2="61258"/>
                        <a14:foregroundMark x1="95976" y1="66329" x2="95976" y2="66329"/>
                        <a14:foregroundMark x1="96341" y1="70588" x2="96341" y2="70588"/>
                        <a14:foregroundMark x1="96707" y1="73834" x2="96707" y2="73834"/>
                        <a14:foregroundMark x1="20732" y1="52738" x2="21829" y2="51927"/>
                        <a14:backgroundMark x1="47317" y1="10953" x2="47317" y2="10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7251"/>
            <a:ext cx="8496753" cy="510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33">
            <a:off x="1403648" y="2751535"/>
            <a:ext cx="2304255" cy="1520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1727684" y="260648"/>
            <a:ext cx="6300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briola" pitchFamily="82" charset="0"/>
              </a:rPr>
              <a:t>Вазовата</a:t>
            </a:r>
            <a:r>
              <a:rPr lang="bg-BG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briola" pitchFamily="82" charset="0"/>
              </a:rPr>
              <a:t> България</a:t>
            </a:r>
          </a:p>
        </p:txBody>
      </p:sp>
      <p:sp>
        <p:nvSpPr>
          <p:cNvPr id="3" name="Текстово поле 2"/>
          <p:cNvSpPr txBox="1"/>
          <p:nvPr/>
        </p:nvSpPr>
        <p:spPr>
          <a:xfrm rot="21400682">
            <a:off x="4724204" y="2080778"/>
            <a:ext cx="3256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>
                <a:latin typeface="Gabriola" pitchFamily="82" charset="0"/>
              </a:rPr>
              <a:t>Автори:       Тихомира Демирева и Лора Делчева от ОУ,,Иван </a:t>
            </a:r>
            <a:r>
              <a:rPr lang="bg-BG" sz="3600" dirty="0" err="1" smtClean="0">
                <a:latin typeface="Gabriola" pitchFamily="82" charset="0"/>
              </a:rPr>
              <a:t>Вазов‘‘</a:t>
            </a:r>
            <a:r>
              <a:rPr lang="bg-BG" sz="3600" dirty="0" smtClean="0">
                <a:latin typeface="Gabriola" pitchFamily="82" charset="0"/>
              </a:rPr>
              <a:t>  гр. Харманли</a:t>
            </a:r>
            <a:endParaRPr lang="bg-BG" sz="3600" dirty="0">
              <a:latin typeface="Gabriola" pitchFamily="82" charset="0"/>
            </a:endParaRPr>
          </a:p>
        </p:txBody>
      </p:sp>
      <p:pic>
        <p:nvPicPr>
          <p:cNvPr id="8" name="Picture 2" descr="Ð ÐµÐ·ÑÐ»ÑÐ°Ñ Ñ Ð¸Ð·Ð¾Ð±ÑÐ°Ð¶ÐµÐ½Ð¸Ðµ Ð·Ð° pensil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22575"/>
            <a:ext cx="990110" cy="165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утон: напред или следващ 8">
            <a:hlinkClick r:id="" action="ppaction://hlinkshowjump?jump=nextslide" highlightClick="1"/>
          </p:cNvPr>
          <p:cNvSpPr/>
          <p:nvPr/>
        </p:nvSpPr>
        <p:spPr>
          <a:xfrm>
            <a:off x="8171892" y="6185665"/>
            <a:ext cx="648072" cy="576064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0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2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71 0.03287 C -0.08264 0.03357 -0.0724 0.03287 -0.06233 0.03473 C -0.05833 0.03542 -0.05903 0.04514 -0.05781 0.047 C -0.05642 0.04931 -0.05382 0.04954 -0.05174 0.05093 C -0.04635 0.05811 -0.04236 0.06065 -0.03507 0.0632 C -0.03003 0.0625 -0.025 0.06227 -0.01997 0.06112 C -0.01372 0.05973 -0.00816 0.05301 -0.00174 0.05093 C 0.00729 0.04792 0.01649 0.04584 0.02552 0.04283 C 0.03507 0.04537 0.03837 0.05116 0.0467 0.0551 C 0.03142 0.06852 0.00851 0.06436 -0.00781 0.06505 C -0.02222 0.06991 -0.00486 0.06459 -0.03212 0.06922 C -0.04028 0.07061 -0.04826 0.07454 -0.05625 0.07732 C -0.06215 0.08473 -0.06094 0.09167 -0.05937 0.10139 C -0.05677 0.1007 -0.05417 0.10047 -0.05174 0.09954 C -0.04861 0.09838 -0.04271 0.09537 -0.04271 0.09561 C -0.03715 0.0882 -0.0316 0.08912 -0.02448 0.09144 C -0.02153 0.11065 -0.01493 0.10996 -0.00174 0.11366 C 0.00625 0.11297 0.01441 0.1132 0.0224 0.11158 C 0.0283 0.11042 0.02917 0.1007 0.03455 0.09746 C 0.04288 0.0926 0.04514 0.09306 0.05434 0.09144 C 0.06597 0.09908 0.06406 0.10625 0.07708 0.1095 C 0.09097 0.11899 0.1059 0.11482 0.12101 0.11366 C 0.12205 0.11227 0.12292 0.11065 0.12396 0.1095 C 0.12535 0.10787 0.12726 0.10718 0.12847 0.10556 C 0.13108 0.10209 0.13142 0.09792 0.13455 0.09537 C 0.13958 0.09121 0.14861 0.08588 0.15434 0.08334 C 0.16285 0.08403 0.1717 0.08311 0.18003 0.08542 C 0.18594 0.08704 0.18507 0.09977 0.18767 0.10348 C 0.19149 0.1088 0.19462 0.11135 0.19983 0.11366 C 0.20486 0.11227 0.20799 0.11274 0.21181 0.10764 C 0.21319 0.10579 0.21337 0.10278 0.21493 0.10139 C 0.21806 0.09862 0.23264 0.09468 0.23767 0.09329 C 0.23056 0.11204 0.21892 0.11667 0.20434 0.12176 C 0.17326 0.12037 0.14375 0.11783 0.11337 0.1095 C 0.08264 0.11135 0.05972 0.11412 0.02847 0.11551 C 0.01753 0.12061 0.01337 0.14028 -0.00017 0.14584 C -0.01684 0.16065 -0.03906 0.15232 -0.05781 0.14584 C -0.06024 0.14607 -0.07274 0.14653 -0.0776 0.15 C -0.08073 0.15232 -0.08663 0.15811 -0.08663 0.15834 C -0.08941 0.16852 -0.09184 0.17825 -0.08212 0.18218 C -0.07309 0.17848 -0.0651 0.172 -0.05625 0.16806 C -0.05 0.16528 -0.04444 0.16343 -0.03819 0.15996 C -0.02743 0.14653 0.00069 0.15718 0.00885 0.15811 C 0.0099 0.16806 0.01094 0.17524 0.01337 0.18426 C 0.02448 0.18125 0.03542 0.17709 0.0467 0.17431 C 0.05469 0.16875 0.06285 0.16945 0.07101 0.16412 C 0.075 0.16482 0.07986 0.16297 0.08316 0.16621 C 0.08681 0.16968 0.08663 0.17732 0.08906 0.18218 C 0.09323 0.19051 0.09063 0.18704 0.0967 0.19237 C 0.10486 0.18959 0.11007 0.18612 0.11649 0.17825 C 0.1191 0.175 0.12101 0.17061 0.12396 0.16806 C 0.12847 0.16412 0.13281 0.15926 0.13767 0.15602 C 0.14306 0.15255 0.14792 0.15024 0.15278 0.14584 C 0.15955 0.15487 0.16441 0.16551 0.17101 0.17431 C 0.17448 0.17362 0.1783 0.17385 0.1816 0.17223 C 0.18594 0.17037 0.19375 0.16412 0.19375 0.16436 C 0.20313 0.18334 0.19323 0.18056 0.1816 0.18218 C 0.17708 0.18287 0.1724 0.18357 0.16788 0.18426 C 0.14271 0.18149 0.1191 0.17246 0.09375 0.17014 C 0.08767 0.17153 0.08142 0.17223 0.07552 0.17431 C 0.06944 0.17639 0.06476 0.18357 0.05885 0.18635 C 0.05017 0.19028 0.04201 0.1963 0.03316 0.20047 C 0.02813 0.20695 0.02153 0.20834 0.01493 0.21065 C 0.00972 0.21713 0.00556 0.21713 -0.00174 0.21875 C -0.00608 0.22246 -0.01458 0.23218 -0.01997 0.23473 C -0.03368 0.24098 -0.0467 0.24375 -0.06094 0.247 C -0.06163 0.24838 -0.0684 0.2588 -0.06233 0.26112 C -0.05885 0.2625 -0.04826 0.25278 -0.04566 0.25093 C -0.03524 0.24329 -0.02708 0.23635 -0.01545 0.23287 C -0.00538 0.23704 -0.00469 0.25487 0.00434 0.26112 C 0.0066 0.26274 0.00938 0.2625 0.01181 0.2632 C 0.02951 0.25718 0.04549 0.24746 0.06181 0.23681 C 0.0684 0.23241 0.07309 0.22593 0.08003 0.22269 C 0.08698 0.23612 0.07813 0.25741 0.09063 0.2632 C 0.10087 0.26135 0.11111 0.25903 0.12101 0.2551 C 0.125 0.25579 0.12951 0.25463 0.13316 0.25695 C 0.13472 0.25787 0.13385 0.26135 0.13455 0.2632 C 0.13715 0.27037 0.13715 0.26899 0.14219 0.27107 C 0.16441 0.26899 0.15799 0.26806 0.17396 0.2632 C 0.17708 0.25903 0.18194 0.25649 0.18316 0.25093 C 0.18368 0.24885 0.18351 0.24653 0.18455 0.24491 C 0.18559 0.24329 0.1875 0.24352 0.18906 0.24283 C 0.19705 0.23287 0.20382 0.24098 0.21337 0.24283 C 0.21788 0.24375 0.22257 0.24399 0.22708 0.24491 C 0.23316 0.24607 0.23906 0.24746 0.24514 0.24885 C 0.2401 0.25602 0.23941 0.25695 0.2316 0.25903 C 0.22691 0.26528 0.22083 0.26505 0.21493 0.26922 C 0.18542 0.26806 0.13038 0.25973 0.10278 0.27107 C 0.10122 0.27315 0.10017 0.27593 0.09826 0.27732 C 0.09549 0.2794 0.08906 0.28125 0.08906 0.28149 C 0.08403 0.28612 0.07865 0.29028 0.07396 0.29537 C 0.06927 0.30047 0.07205 0.30116 0.06493 0.30556 C 0.05712 0.31042 0.05156 0.31158 0.04375 0.31366 C 0.03472 0.31297 0.02535 0.31459 0.01649 0.31158 C 0.01076 0.30973 0.00122 0.29954 0.00122 0.29977 C -0.00399 0.29028 -0.00937 0.28125 -0.01545 0.27315 C -0.01736 0.28149 -0.02066 0.28473 -0.02604 0.28936 C -0.03056 0.29862 -0.0342 0.29769 -0.04271 0.29954 C -0.04566 0.30741 -0.04826 0.31528 -0.05017 0.32362 C -0.04965 0.33311 -0.05087 0.34306 -0.04878 0.35209 C -0.04826 0.35417 -0.04583 0.35 -0.04427 0.35 C -0.03212 0.35 -0.01997 0.35139 -0.00781 0.35209 C 0.00434 0.35579 0.01615 0.35973 0.02847 0.36204 C 0.04149 0.36783 0.02361 0.36112 0.03906 0.36204 C 0.04931 0.36274 0.05938 0.36482 0.06944 0.36621 C 0.08628 0.37732 0.09028 0.37917 0.10573 0.38635 C 0.10677 0.37639 0.10677 0.36505 0.11042 0.35602 " pathEditMode="relative" rAng="0" ptsTypes="ffffffffffffffffffffffffffffffffffffffffffffffffffffffffffffffffffffffffffffffffffffffffffffffffffffffffffA">
                                      <p:cBhvr>
                                        <p:cTn id="6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17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7230250" y="0"/>
            <a:ext cx="1878254" cy="1700808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122" name="Picture 2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878804"/>
            <a:ext cx="792088" cy="86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оъгълник 9"/>
          <p:cNvSpPr/>
          <p:nvPr/>
        </p:nvSpPr>
        <p:spPr>
          <a:xfrm>
            <a:off x="210217" y="329163"/>
            <a:ext cx="4361783" cy="612417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Правоъгълник 5"/>
          <p:cNvSpPr/>
          <p:nvPr/>
        </p:nvSpPr>
        <p:spPr>
          <a:xfrm>
            <a:off x="251520" y="359360"/>
            <a:ext cx="34563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/>
              <a:t>Питат</a:t>
            </a:r>
            <a:r>
              <a:rPr lang="ru-RU" sz="1300" dirty="0"/>
              <a:t> ли </a:t>
            </a:r>
            <a:r>
              <a:rPr lang="ru-RU" sz="1300" dirty="0" err="1"/>
              <a:t>ме</a:t>
            </a:r>
            <a:r>
              <a:rPr lang="ru-RU" sz="1300" dirty="0"/>
              <a:t> де </a:t>
            </a:r>
            <a:r>
              <a:rPr lang="ru-RU" sz="1300" dirty="0" err="1"/>
              <a:t>зората</a:t>
            </a:r>
            <a:endParaRPr lang="ru-RU" sz="1300" dirty="0"/>
          </a:p>
          <a:p>
            <a:r>
              <a:rPr lang="ru-RU" sz="1300" dirty="0" err="1"/>
              <a:t>ме</a:t>
            </a:r>
            <a:r>
              <a:rPr lang="ru-RU" sz="1300" dirty="0"/>
              <a:t> й </a:t>
            </a:r>
            <a:r>
              <a:rPr lang="ru-RU" sz="1300" dirty="0" err="1"/>
              <a:t>огряла</a:t>
            </a:r>
            <a:r>
              <a:rPr lang="ru-RU" sz="1300" dirty="0"/>
              <a:t> </a:t>
            </a:r>
            <a:r>
              <a:rPr lang="ru-RU" sz="1300" dirty="0" err="1"/>
              <a:t>първи</a:t>
            </a:r>
            <a:r>
              <a:rPr lang="ru-RU" sz="1300" dirty="0"/>
              <a:t> </a:t>
            </a:r>
            <a:r>
              <a:rPr lang="ru-RU" sz="1300" dirty="0" err="1"/>
              <a:t>път</a:t>
            </a:r>
            <a:r>
              <a:rPr lang="ru-RU" sz="1300" dirty="0"/>
              <a:t>,</a:t>
            </a:r>
          </a:p>
          <a:p>
            <a:r>
              <a:rPr lang="ru-RU" sz="1300" dirty="0" err="1"/>
              <a:t>питат</a:t>
            </a:r>
            <a:r>
              <a:rPr lang="ru-RU" sz="1300" dirty="0"/>
              <a:t> ли </a:t>
            </a:r>
            <a:r>
              <a:rPr lang="ru-RU" sz="1300" dirty="0" err="1"/>
              <a:t>ме</a:t>
            </a:r>
            <a:r>
              <a:rPr lang="ru-RU" sz="1300" dirty="0"/>
              <a:t> де й </a:t>
            </a:r>
            <a:r>
              <a:rPr lang="ru-RU" sz="1300" dirty="0" err="1"/>
              <a:t>земята</a:t>
            </a:r>
            <a:r>
              <a:rPr lang="ru-RU" sz="1300" dirty="0"/>
              <a:t>,</a:t>
            </a:r>
          </a:p>
          <a:p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най</a:t>
            </a:r>
            <a:r>
              <a:rPr lang="ru-RU" sz="1300" dirty="0"/>
              <a:t>-любя на </a:t>
            </a:r>
            <a:r>
              <a:rPr lang="ru-RU" sz="1300" dirty="0" err="1"/>
              <a:t>светът</a:t>
            </a:r>
            <a:r>
              <a:rPr lang="ru-RU" sz="1300" dirty="0"/>
              <a:t>.</a:t>
            </a:r>
          </a:p>
          <a:p>
            <a:endParaRPr lang="ru-RU" sz="1300" dirty="0"/>
          </a:p>
          <a:p>
            <a:r>
              <a:rPr lang="ru-RU" sz="1300" dirty="0" err="1"/>
              <a:t>Тамо</a:t>
            </a:r>
            <a:r>
              <a:rPr lang="ru-RU" sz="1300" dirty="0"/>
              <a:t>, аз </a:t>
            </a:r>
            <a:r>
              <a:rPr lang="ru-RU" sz="1300" dirty="0" err="1"/>
              <a:t>щь</a:t>
            </a:r>
            <a:r>
              <a:rPr lang="ru-RU" sz="1300" dirty="0"/>
              <a:t> </a:t>
            </a:r>
            <a:r>
              <a:rPr lang="ru-RU" sz="1300" dirty="0" err="1"/>
              <a:t>отговоря</a:t>
            </a:r>
            <a:r>
              <a:rPr lang="ru-RU" sz="1300" dirty="0"/>
              <a:t>,</a:t>
            </a:r>
          </a:p>
          <a:p>
            <a:r>
              <a:rPr lang="ru-RU" sz="1300" dirty="0"/>
              <a:t>де се </a:t>
            </a:r>
            <a:r>
              <a:rPr lang="ru-RU" sz="1300" dirty="0" err="1"/>
              <a:t>белий</a:t>
            </a:r>
            <a:r>
              <a:rPr lang="ru-RU" sz="1300" dirty="0"/>
              <a:t> </a:t>
            </a:r>
            <a:r>
              <a:rPr lang="ru-RU" sz="1300" dirty="0" err="1"/>
              <a:t>Дунав</a:t>
            </a:r>
            <a:r>
              <a:rPr lang="ru-RU" sz="1300" dirty="0"/>
              <a:t> лей,</a:t>
            </a:r>
          </a:p>
          <a:p>
            <a:r>
              <a:rPr lang="ru-RU" sz="1300" dirty="0"/>
              <a:t>де от </a:t>
            </a:r>
            <a:r>
              <a:rPr lang="ru-RU" sz="1300" dirty="0" err="1"/>
              <a:t>изток</a:t>
            </a:r>
            <a:r>
              <a:rPr lang="ru-RU" sz="1300" dirty="0"/>
              <a:t> Черно море</a:t>
            </a:r>
          </a:p>
          <a:p>
            <a:r>
              <a:rPr lang="ru-RU" sz="1300" dirty="0"/>
              <a:t>се </a:t>
            </a:r>
            <a:r>
              <a:rPr lang="ru-RU" sz="1300" dirty="0" err="1"/>
              <a:t>бунтува</a:t>
            </a:r>
            <a:r>
              <a:rPr lang="ru-RU" sz="1300" dirty="0"/>
              <a:t> и светлей;</a:t>
            </a:r>
          </a:p>
          <a:p>
            <a:endParaRPr lang="ru-RU" sz="1300" dirty="0"/>
          </a:p>
          <a:p>
            <a:r>
              <a:rPr lang="ru-RU" sz="1300" dirty="0" err="1"/>
              <a:t>тамо</a:t>
            </a:r>
            <a:r>
              <a:rPr lang="ru-RU" sz="1300" dirty="0"/>
              <a:t>, де се </a:t>
            </a:r>
            <a:r>
              <a:rPr lang="ru-RU" sz="1300" dirty="0" err="1"/>
              <a:t>възвишава</a:t>
            </a:r>
            <a:endParaRPr lang="ru-RU" sz="1300" dirty="0"/>
          </a:p>
          <a:p>
            <a:r>
              <a:rPr lang="ru-RU" sz="1300" dirty="0"/>
              <a:t>горда Стара </a:t>
            </a:r>
            <a:r>
              <a:rPr lang="ru-RU" sz="1300" dirty="0" err="1"/>
              <a:t>планина</a:t>
            </a:r>
            <a:r>
              <a:rPr lang="ru-RU" sz="1300" dirty="0"/>
              <a:t>,</a:t>
            </a:r>
          </a:p>
          <a:p>
            <a:r>
              <a:rPr lang="ru-RU" sz="1300" dirty="0"/>
              <a:t>де </a:t>
            </a:r>
            <a:r>
              <a:rPr lang="ru-RU" sz="1300" dirty="0" err="1"/>
              <a:t>Марица</a:t>
            </a:r>
            <a:r>
              <a:rPr lang="ru-RU" sz="1300" dirty="0"/>
              <a:t> тихо </a:t>
            </a:r>
            <a:r>
              <a:rPr lang="ru-RU" sz="1300" dirty="0" err="1"/>
              <a:t>шава</a:t>
            </a:r>
            <a:endParaRPr lang="ru-RU" sz="1300" dirty="0"/>
          </a:p>
          <a:p>
            <a:r>
              <a:rPr lang="ru-RU" sz="1300" dirty="0"/>
              <a:t>из </a:t>
            </a:r>
            <a:r>
              <a:rPr lang="ru-RU" sz="1300" dirty="0" err="1"/>
              <a:t>тракийска</a:t>
            </a:r>
            <a:r>
              <a:rPr lang="ru-RU" sz="1300" dirty="0"/>
              <a:t> равнина,</a:t>
            </a:r>
          </a:p>
          <a:p>
            <a:endParaRPr lang="ru-RU" sz="1300" dirty="0"/>
          </a:p>
          <a:p>
            <a:r>
              <a:rPr lang="ru-RU" sz="1300" dirty="0"/>
              <a:t>там, де </a:t>
            </a:r>
            <a:r>
              <a:rPr lang="ru-RU" sz="1300" dirty="0" err="1"/>
              <a:t>Вардар</a:t>
            </a:r>
            <a:r>
              <a:rPr lang="ru-RU" sz="1300" dirty="0"/>
              <a:t> </a:t>
            </a:r>
            <a:r>
              <a:rPr lang="ru-RU" sz="1300" dirty="0" err="1"/>
              <a:t>през</a:t>
            </a:r>
            <a:r>
              <a:rPr lang="ru-RU" sz="1300" dirty="0"/>
              <a:t> </a:t>
            </a:r>
            <a:r>
              <a:rPr lang="ru-RU" sz="1300" dirty="0" err="1"/>
              <a:t>полята</a:t>
            </a:r>
            <a:endParaRPr lang="ru-RU" sz="1300" dirty="0"/>
          </a:p>
          <a:p>
            <a:r>
              <a:rPr lang="ru-RU" sz="1300" dirty="0" err="1"/>
              <a:t>мътен</a:t>
            </a:r>
            <a:r>
              <a:rPr lang="ru-RU" sz="1300" dirty="0"/>
              <a:t> лей се и шуми,</a:t>
            </a:r>
          </a:p>
          <a:p>
            <a:r>
              <a:rPr lang="ru-RU" sz="1300" dirty="0"/>
              <a:t>де на </a:t>
            </a:r>
            <a:r>
              <a:rPr lang="ru-RU" sz="1300" dirty="0" err="1"/>
              <a:t>Рила</a:t>
            </a:r>
            <a:r>
              <a:rPr lang="ru-RU" sz="1300" dirty="0"/>
              <a:t> грей </a:t>
            </a:r>
            <a:r>
              <a:rPr lang="ru-RU" sz="1300" dirty="0" err="1"/>
              <a:t>главата</a:t>
            </a:r>
            <a:endParaRPr lang="ru-RU" sz="1300" dirty="0"/>
          </a:p>
          <a:p>
            <a:r>
              <a:rPr lang="ru-RU" sz="1300" dirty="0"/>
              <a:t>и при </a:t>
            </a:r>
            <a:r>
              <a:rPr lang="ru-RU" sz="1300" dirty="0" err="1"/>
              <a:t>Охридски</a:t>
            </a:r>
            <a:r>
              <a:rPr lang="ru-RU" sz="1300" dirty="0"/>
              <a:t> </a:t>
            </a:r>
            <a:r>
              <a:rPr lang="ru-RU" sz="1300" dirty="0" err="1"/>
              <a:t>вълни</a:t>
            </a:r>
            <a:r>
              <a:rPr lang="ru-RU" sz="1300" dirty="0"/>
              <a:t>.</a:t>
            </a:r>
          </a:p>
          <a:p>
            <a:endParaRPr lang="ru-RU" sz="1300" dirty="0"/>
          </a:p>
          <a:p>
            <a:r>
              <a:rPr lang="ru-RU" sz="1300" dirty="0"/>
              <a:t>Там, де </a:t>
            </a:r>
            <a:r>
              <a:rPr lang="ru-RU" sz="1300" dirty="0" err="1"/>
              <a:t>днес</a:t>
            </a:r>
            <a:r>
              <a:rPr lang="ru-RU" sz="1300" dirty="0"/>
              <a:t> е зла неволя,</a:t>
            </a:r>
          </a:p>
          <a:p>
            <a:r>
              <a:rPr lang="ru-RU" sz="1300" dirty="0"/>
              <a:t>де народа й </a:t>
            </a:r>
            <a:r>
              <a:rPr lang="ru-RU" sz="1300" dirty="0" err="1"/>
              <a:t>мъченик</a:t>
            </a:r>
            <a:r>
              <a:rPr lang="ru-RU" sz="1300" dirty="0"/>
              <a:t>,</a:t>
            </a:r>
          </a:p>
          <a:p>
            <a:r>
              <a:rPr lang="ru-RU" sz="1300" dirty="0"/>
              <a:t>дето </a:t>
            </a:r>
            <a:r>
              <a:rPr lang="ru-RU" sz="1300" dirty="0" err="1"/>
              <a:t>плачат</a:t>
            </a:r>
            <a:r>
              <a:rPr lang="ru-RU" sz="1300" dirty="0"/>
              <a:t> и се молят</a:t>
            </a:r>
          </a:p>
          <a:p>
            <a:r>
              <a:rPr lang="ru-RU" sz="1300" dirty="0"/>
              <a:t>се на </a:t>
            </a:r>
            <a:r>
              <a:rPr lang="ru-RU" sz="1300" dirty="0" err="1"/>
              <a:t>същият</a:t>
            </a:r>
            <a:r>
              <a:rPr lang="ru-RU" sz="1300" dirty="0"/>
              <a:t> </a:t>
            </a:r>
            <a:r>
              <a:rPr lang="ru-RU" sz="1300" dirty="0" err="1"/>
              <a:t>язик</a:t>
            </a:r>
            <a:r>
              <a:rPr lang="ru-RU" sz="1300" dirty="0"/>
              <a:t>.</a:t>
            </a:r>
          </a:p>
          <a:p>
            <a:endParaRPr lang="ru-RU" sz="1300" dirty="0"/>
          </a:p>
          <a:p>
            <a:r>
              <a:rPr lang="ru-RU" sz="1300" dirty="0"/>
              <a:t>Там </a:t>
            </a:r>
            <a:r>
              <a:rPr lang="ru-RU" sz="1300" dirty="0" err="1"/>
              <a:t>роден</a:t>
            </a:r>
            <a:r>
              <a:rPr lang="ru-RU" sz="1300" dirty="0"/>
              <a:t> </a:t>
            </a:r>
            <a:r>
              <a:rPr lang="ru-RU" sz="1300" dirty="0" err="1"/>
              <a:t>съм</a:t>
            </a:r>
            <a:r>
              <a:rPr lang="ru-RU" sz="1300" dirty="0"/>
              <a:t>! Там </a:t>
            </a:r>
            <a:r>
              <a:rPr lang="ru-RU" sz="1300" dirty="0" err="1"/>
              <a:t>деди</a:t>
            </a:r>
            <a:r>
              <a:rPr lang="ru-RU" sz="1300" dirty="0"/>
              <a:t> ми</a:t>
            </a:r>
          </a:p>
          <a:p>
            <a:r>
              <a:rPr lang="ru-RU" sz="1300" dirty="0" err="1"/>
              <a:t>днес</a:t>
            </a:r>
            <a:r>
              <a:rPr lang="ru-RU" sz="1300" dirty="0"/>
              <a:t> </a:t>
            </a:r>
            <a:r>
              <a:rPr lang="ru-RU" sz="1300" dirty="0" err="1"/>
              <a:t>почиват</a:t>
            </a:r>
            <a:r>
              <a:rPr lang="ru-RU" sz="1300" dirty="0"/>
              <a:t> под земля,</a:t>
            </a:r>
          </a:p>
          <a:p>
            <a:r>
              <a:rPr lang="ru-RU" sz="1300" dirty="0"/>
              <a:t>там </a:t>
            </a:r>
            <a:r>
              <a:rPr lang="ru-RU" sz="1300" dirty="0" err="1"/>
              <a:t>гърмяло</a:t>
            </a:r>
            <a:r>
              <a:rPr lang="ru-RU" sz="1300" dirty="0"/>
              <a:t> </a:t>
            </a:r>
            <a:r>
              <a:rPr lang="ru-RU" sz="1300" dirty="0" err="1"/>
              <a:t>тяхно</a:t>
            </a:r>
            <a:r>
              <a:rPr lang="ru-RU" sz="1300" dirty="0"/>
              <a:t> </a:t>
            </a:r>
            <a:r>
              <a:rPr lang="ru-RU" sz="1300" dirty="0" err="1"/>
              <a:t>име</a:t>
            </a:r>
            <a:endParaRPr lang="ru-RU" sz="1300" dirty="0"/>
          </a:p>
          <a:p>
            <a:r>
              <a:rPr lang="ru-RU" sz="1300" dirty="0"/>
              <a:t>в мир и в </a:t>
            </a:r>
            <a:r>
              <a:rPr lang="ru-RU" sz="1300" dirty="0" err="1"/>
              <a:t>бранните</a:t>
            </a:r>
            <a:r>
              <a:rPr lang="ru-RU" sz="1300" dirty="0"/>
              <a:t> поля.</a:t>
            </a:r>
          </a:p>
          <a:p>
            <a:endParaRPr lang="ru-RU" sz="1300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2411760" y="415399"/>
            <a:ext cx="4572000" cy="58939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dirty="0"/>
              <a:t>До </a:t>
            </a:r>
            <a:r>
              <a:rPr lang="ru-RU" sz="1300" dirty="0" err="1"/>
              <a:t>чукарите</a:t>
            </a:r>
            <a:r>
              <a:rPr lang="ru-RU" sz="1300" dirty="0"/>
              <a:t> </a:t>
            </a:r>
            <a:r>
              <a:rPr lang="ru-RU" sz="1300" dirty="0" err="1"/>
              <a:t>Карпатски</a:t>
            </a:r>
            <a:endParaRPr lang="ru-RU" sz="1300" dirty="0"/>
          </a:p>
          <a:p>
            <a:r>
              <a:rPr lang="ru-RU" sz="1300" dirty="0"/>
              <a:t>е </a:t>
            </a:r>
            <a:r>
              <a:rPr lang="ru-RU" sz="1300" dirty="0" err="1"/>
              <a:t>стигнала</a:t>
            </a:r>
            <a:r>
              <a:rPr lang="ru-RU" sz="1300" dirty="0"/>
              <a:t> </a:t>
            </a:r>
            <a:r>
              <a:rPr lang="ru-RU" sz="1300" dirty="0" err="1"/>
              <a:t>тяхна</a:t>
            </a:r>
            <a:r>
              <a:rPr lang="ru-RU" sz="1300" dirty="0"/>
              <a:t> </a:t>
            </a:r>
            <a:r>
              <a:rPr lang="ru-RU" sz="1300" dirty="0" err="1"/>
              <a:t>власт</a:t>
            </a:r>
            <a:endParaRPr lang="ru-RU" sz="1300" dirty="0"/>
          </a:p>
          <a:p>
            <a:r>
              <a:rPr lang="ru-RU" sz="1300" dirty="0"/>
              <a:t>и </a:t>
            </a:r>
            <a:r>
              <a:rPr lang="ru-RU" sz="1300" dirty="0" err="1"/>
              <a:t>стените</a:t>
            </a:r>
            <a:r>
              <a:rPr lang="ru-RU" sz="1300" dirty="0"/>
              <a:t> </a:t>
            </a:r>
            <a:r>
              <a:rPr lang="ru-RU" sz="1300" dirty="0" err="1"/>
              <a:t>Цариградски</a:t>
            </a:r>
            <a:endParaRPr lang="ru-RU" sz="1300" dirty="0"/>
          </a:p>
          <a:p>
            <a:r>
              <a:rPr lang="ru-RU" sz="1300" dirty="0" err="1"/>
              <a:t>треперали</a:t>
            </a:r>
            <a:r>
              <a:rPr lang="ru-RU" sz="1300" dirty="0"/>
              <a:t> </a:t>
            </a:r>
            <a:r>
              <a:rPr lang="ru-RU" sz="1300" dirty="0" err="1"/>
              <a:t>са</a:t>
            </a:r>
            <a:r>
              <a:rPr lang="ru-RU" sz="1300" dirty="0"/>
              <a:t> </a:t>
            </a:r>
            <a:r>
              <a:rPr lang="ru-RU" sz="1300" dirty="0" err="1"/>
              <a:t>тогаз</a:t>
            </a:r>
            <a:r>
              <a:rPr lang="ru-RU" sz="1300" dirty="0"/>
              <a:t>.</a:t>
            </a:r>
          </a:p>
          <a:p>
            <a:endParaRPr lang="ru-RU" sz="1300" dirty="0"/>
          </a:p>
          <a:p>
            <a:r>
              <a:rPr lang="ru-RU" sz="1300" dirty="0" err="1"/>
              <a:t>Вижте</a:t>
            </a:r>
            <a:r>
              <a:rPr lang="ru-RU" sz="1300" dirty="0"/>
              <a:t> </a:t>
            </a:r>
            <a:r>
              <a:rPr lang="ru-RU" sz="1300" dirty="0" err="1"/>
              <a:t>Търново</a:t>
            </a:r>
            <a:r>
              <a:rPr lang="ru-RU" sz="1300" dirty="0"/>
              <a:t>, </a:t>
            </a:r>
            <a:r>
              <a:rPr lang="ru-RU" sz="1300" dirty="0" err="1"/>
              <a:t>Преслава</a:t>
            </a:r>
            <a:r>
              <a:rPr lang="ru-RU" sz="1300" dirty="0"/>
              <a:t>-</a:t>
            </a:r>
          </a:p>
          <a:p>
            <a:r>
              <a:rPr lang="ru-RU" sz="1300" dirty="0" err="1"/>
              <a:t>тие</a:t>
            </a:r>
            <a:r>
              <a:rPr lang="ru-RU" sz="1300" dirty="0"/>
              <a:t> </a:t>
            </a:r>
            <a:r>
              <a:rPr lang="ru-RU" sz="1300" dirty="0" err="1"/>
              <a:t>жални</a:t>
            </a:r>
            <a:r>
              <a:rPr lang="ru-RU" sz="1300" dirty="0"/>
              <a:t> </a:t>
            </a:r>
            <a:r>
              <a:rPr lang="ru-RU" sz="1300" dirty="0" err="1"/>
              <a:t>съсипни</a:t>
            </a:r>
            <a:r>
              <a:rPr lang="ru-RU" sz="1300" dirty="0"/>
              <a:t>:</a:t>
            </a:r>
          </a:p>
          <a:p>
            <a:r>
              <a:rPr lang="ru-RU" sz="1300" dirty="0"/>
              <a:t>на </a:t>
            </a:r>
            <a:r>
              <a:rPr lang="ru-RU" sz="1300" dirty="0" err="1"/>
              <a:t>преминалата</a:t>
            </a:r>
            <a:r>
              <a:rPr lang="ru-RU" sz="1300" dirty="0"/>
              <a:t> слава</a:t>
            </a:r>
          </a:p>
          <a:p>
            <a:r>
              <a:rPr lang="ru-RU" sz="1300" dirty="0" err="1"/>
              <a:t>паметници</a:t>
            </a:r>
            <a:r>
              <a:rPr lang="ru-RU" sz="1300" dirty="0"/>
              <a:t> </a:t>
            </a:r>
            <a:r>
              <a:rPr lang="ru-RU" sz="1300" dirty="0" err="1"/>
              <a:t>са</a:t>
            </a:r>
            <a:r>
              <a:rPr lang="ru-RU" sz="1300" dirty="0"/>
              <a:t> они!</a:t>
            </a:r>
          </a:p>
          <a:p>
            <a:endParaRPr lang="ru-RU" sz="1300" dirty="0"/>
          </a:p>
          <a:p>
            <a:r>
              <a:rPr lang="ru-RU" sz="1300" dirty="0" err="1"/>
              <a:t>Българио</a:t>
            </a:r>
            <a:r>
              <a:rPr lang="ru-RU" sz="1300" dirty="0"/>
              <a:t>, драга, мила,</a:t>
            </a:r>
          </a:p>
          <a:p>
            <a:r>
              <a:rPr lang="ru-RU" sz="1300" dirty="0"/>
              <a:t>земля </a:t>
            </a:r>
            <a:r>
              <a:rPr lang="ru-RU" sz="1300" dirty="0" err="1"/>
              <a:t>пълна</a:t>
            </a:r>
            <a:r>
              <a:rPr lang="ru-RU" sz="1300" dirty="0"/>
              <a:t> с </a:t>
            </a:r>
            <a:r>
              <a:rPr lang="ru-RU" sz="1300" dirty="0" err="1"/>
              <a:t>добрини</a:t>
            </a:r>
            <a:r>
              <a:rPr lang="ru-RU" sz="1300" dirty="0"/>
              <a:t>,</a:t>
            </a:r>
          </a:p>
          <a:p>
            <a:r>
              <a:rPr lang="ru-RU" sz="1300" dirty="0"/>
              <a:t>земля, </a:t>
            </a:r>
            <a:r>
              <a:rPr lang="ru-RU" sz="1300" dirty="0" err="1"/>
              <a:t>що</a:t>
            </a:r>
            <a:r>
              <a:rPr lang="ru-RU" sz="1300" dirty="0"/>
              <a:t> си </a:t>
            </a:r>
            <a:r>
              <a:rPr lang="ru-RU" sz="1300" dirty="0" err="1"/>
              <a:t>ме</a:t>
            </a:r>
            <a:r>
              <a:rPr lang="ru-RU" sz="1300" dirty="0"/>
              <a:t> </a:t>
            </a:r>
            <a:r>
              <a:rPr lang="ru-RU" sz="1300" dirty="0" err="1"/>
              <a:t>кърмила</a:t>
            </a:r>
            <a:r>
              <a:rPr lang="ru-RU" sz="1300" dirty="0"/>
              <a:t>,</a:t>
            </a:r>
          </a:p>
          <a:p>
            <a:r>
              <a:rPr lang="ru-RU" sz="1300" dirty="0" err="1"/>
              <a:t>моят</a:t>
            </a:r>
            <a:r>
              <a:rPr lang="ru-RU" sz="1300" dirty="0"/>
              <a:t> поклон </a:t>
            </a:r>
            <a:r>
              <a:rPr lang="ru-RU" sz="1300" dirty="0" err="1"/>
              <a:t>приемни</a:t>
            </a:r>
            <a:r>
              <a:rPr lang="ru-RU" sz="1300" dirty="0"/>
              <a:t>!</a:t>
            </a:r>
          </a:p>
          <a:p>
            <a:endParaRPr lang="ru-RU" sz="1300" dirty="0"/>
          </a:p>
          <a:p>
            <a:r>
              <a:rPr lang="ru-RU" sz="1300" dirty="0"/>
              <a:t>Любя </a:t>
            </a:r>
            <a:r>
              <a:rPr lang="ru-RU" sz="1300" dirty="0" err="1"/>
              <a:t>твоите</a:t>
            </a:r>
            <a:r>
              <a:rPr lang="ru-RU" sz="1300" dirty="0"/>
              <a:t> </a:t>
            </a:r>
            <a:r>
              <a:rPr lang="ru-RU" sz="1300" dirty="0" err="1"/>
              <a:t>балкани</a:t>
            </a:r>
            <a:r>
              <a:rPr lang="ru-RU" sz="1300" dirty="0"/>
              <a:t>,</a:t>
            </a:r>
          </a:p>
          <a:p>
            <a:r>
              <a:rPr lang="ru-RU" sz="1300" dirty="0" err="1"/>
              <a:t>твойте</a:t>
            </a:r>
            <a:r>
              <a:rPr lang="ru-RU" sz="1300" dirty="0"/>
              <a:t> реки и гори,</a:t>
            </a:r>
          </a:p>
          <a:p>
            <a:r>
              <a:rPr lang="ru-RU" sz="1300" dirty="0" err="1"/>
              <a:t>твойте</a:t>
            </a:r>
            <a:r>
              <a:rPr lang="ru-RU" sz="1300" dirty="0"/>
              <a:t> весели </a:t>
            </a:r>
            <a:r>
              <a:rPr lang="ru-RU" sz="1300" dirty="0" err="1"/>
              <a:t>поляни</a:t>
            </a:r>
            <a:r>
              <a:rPr lang="ru-RU" sz="1300" dirty="0"/>
              <a:t>,</a:t>
            </a:r>
          </a:p>
          <a:p>
            <a:r>
              <a:rPr lang="ru-RU" sz="1300" dirty="0"/>
              <a:t>де бог </a:t>
            </a:r>
            <a:r>
              <a:rPr lang="ru-RU" sz="1300" dirty="0" err="1"/>
              <a:t>всичко</a:t>
            </a:r>
            <a:r>
              <a:rPr lang="ru-RU" sz="1300" dirty="0"/>
              <a:t> </a:t>
            </a:r>
            <a:r>
              <a:rPr lang="ru-RU" sz="1300" dirty="0" err="1"/>
              <a:t>наспори</a:t>
            </a:r>
            <a:r>
              <a:rPr lang="ru-RU" sz="1300" dirty="0"/>
              <a:t>;</a:t>
            </a:r>
          </a:p>
          <a:p>
            <a:endParaRPr lang="ru-RU" sz="1300" dirty="0"/>
          </a:p>
          <a:p>
            <a:r>
              <a:rPr lang="ru-RU" sz="1300" dirty="0" err="1"/>
              <a:t>твойте</a:t>
            </a:r>
            <a:r>
              <a:rPr lang="ru-RU" sz="1300" dirty="0"/>
              <a:t> </a:t>
            </a:r>
            <a:r>
              <a:rPr lang="ru-RU" sz="1300" dirty="0" err="1"/>
              <a:t>мъки</a:t>
            </a:r>
            <a:r>
              <a:rPr lang="ru-RU" sz="1300" dirty="0"/>
              <a:t> и страданья,</a:t>
            </a:r>
          </a:p>
          <a:p>
            <a:r>
              <a:rPr lang="ru-RU" sz="1300" dirty="0" err="1"/>
              <a:t>твойта</a:t>
            </a:r>
            <a:r>
              <a:rPr lang="ru-RU" sz="1300" dirty="0"/>
              <a:t> славна старина,</a:t>
            </a:r>
          </a:p>
          <a:p>
            <a:r>
              <a:rPr lang="ru-RU" sz="1300" dirty="0" err="1"/>
              <a:t>твойте</a:t>
            </a:r>
            <a:r>
              <a:rPr lang="ru-RU" sz="1300" dirty="0"/>
              <a:t> </a:t>
            </a:r>
            <a:r>
              <a:rPr lang="ru-RU" sz="1300" dirty="0" err="1"/>
              <a:t>възпоминанья</a:t>
            </a:r>
            <a:r>
              <a:rPr lang="ru-RU" sz="1300" dirty="0"/>
              <a:t>,</a:t>
            </a:r>
          </a:p>
          <a:p>
            <a:r>
              <a:rPr lang="ru-RU" sz="1300" dirty="0" err="1"/>
              <a:t>твойта</a:t>
            </a:r>
            <a:r>
              <a:rPr lang="ru-RU" sz="1300" dirty="0"/>
              <a:t> светла </a:t>
            </a:r>
            <a:r>
              <a:rPr lang="ru-RU" sz="1300" dirty="0" err="1"/>
              <a:t>бъднина</a:t>
            </a:r>
            <a:r>
              <a:rPr lang="ru-RU" sz="1300" dirty="0"/>
              <a:t>.</a:t>
            </a:r>
          </a:p>
          <a:p>
            <a:endParaRPr lang="ru-RU" sz="1300" dirty="0"/>
          </a:p>
          <a:p>
            <a:r>
              <a:rPr lang="ru-RU" sz="1300" dirty="0"/>
              <a:t>Дето </a:t>
            </a:r>
            <a:r>
              <a:rPr lang="ru-RU" sz="1300" dirty="0" err="1"/>
              <a:t>ази</a:t>
            </a:r>
            <a:r>
              <a:rPr lang="ru-RU" sz="1300" dirty="0"/>
              <a:t> и да </a:t>
            </a:r>
            <a:r>
              <a:rPr lang="ru-RU" sz="1300" dirty="0" err="1"/>
              <a:t>трая</a:t>
            </a:r>
            <a:r>
              <a:rPr lang="ru-RU" sz="1300" dirty="0"/>
              <a:t> -</a:t>
            </a:r>
          </a:p>
          <a:p>
            <a:r>
              <a:rPr lang="ru-RU" sz="1300" dirty="0"/>
              <a:t>за </a:t>
            </a:r>
            <a:r>
              <a:rPr lang="ru-RU" sz="1300" dirty="0" err="1"/>
              <a:t>теб</a:t>
            </a:r>
            <a:r>
              <a:rPr lang="ru-RU" sz="1300" dirty="0"/>
              <a:t> </a:t>
            </a:r>
            <a:r>
              <a:rPr lang="ru-RU" sz="1300" dirty="0" err="1"/>
              <a:t>мисля</a:t>
            </a:r>
            <a:r>
              <a:rPr lang="ru-RU" sz="1300" dirty="0"/>
              <a:t> и горя,</a:t>
            </a:r>
          </a:p>
          <a:p>
            <a:r>
              <a:rPr lang="ru-RU" sz="1300" dirty="0"/>
              <a:t>в </a:t>
            </a:r>
            <a:r>
              <a:rPr lang="ru-RU" sz="1300" dirty="0" err="1"/>
              <a:t>теб</a:t>
            </a:r>
            <a:r>
              <a:rPr lang="ru-RU" sz="1300" dirty="0"/>
              <a:t> </a:t>
            </a:r>
            <a:r>
              <a:rPr lang="ru-RU" sz="1300" dirty="0" err="1"/>
              <a:t>родих</a:t>
            </a:r>
            <a:r>
              <a:rPr lang="ru-RU" sz="1300" dirty="0"/>
              <a:t> се и желая</a:t>
            </a:r>
          </a:p>
          <a:p>
            <a:r>
              <a:rPr lang="ru-RU" sz="1300" dirty="0"/>
              <a:t>в </a:t>
            </a:r>
            <a:r>
              <a:rPr lang="ru-RU" sz="1300" dirty="0" err="1"/>
              <a:t>теб</a:t>
            </a:r>
            <a:r>
              <a:rPr lang="ru-RU" sz="1300" dirty="0"/>
              <a:t> свободен да </a:t>
            </a:r>
            <a:r>
              <a:rPr lang="ru-RU" sz="1300" dirty="0" err="1"/>
              <a:t>умра</a:t>
            </a:r>
            <a:endParaRPr lang="bg-BG" sz="1300" dirty="0"/>
          </a:p>
        </p:txBody>
      </p:sp>
      <p:pic>
        <p:nvPicPr>
          <p:cNvPr id="16" name="Picture 8" descr="Ð ÐµÐ·ÑÐ»ÑÐ°Ñ Ñ Ð¸Ð·Ð¾Ð±ÑÐ°Ð¶ÐµÐ½Ð¸Ðµ Ð·Ð° girl with bulgarian costum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0" b="90000" l="3600" r="48600">
                        <a14:foregroundMark x1="29200" y1="36600" x2="29200" y2="36600"/>
                        <a14:foregroundMark x1="26200" y1="35600" x2="26200" y2="35600"/>
                        <a14:foregroundMark x1="24800" y1="33400" x2="24800" y2="33400"/>
                        <a14:foregroundMark x1="24800" y1="38400" x2="24800" y2="38400"/>
                        <a14:foregroundMark x1="30200" y1="39400" x2="30200" y2="39400"/>
                        <a14:foregroundMark x1="32400" y1="36400" x2="32400" y2="36400"/>
                        <a14:foregroundMark x1="33200" y1="33400" x2="33200" y2="33400"/>
                        <a14:foregroundMark x1="34800" y1="35400" x2="34800" y2="35400"/>
                        <a14:foregroundMark x1="34800" y1="39000" x2="32200" y2="41600"/>
                        <a14:foregroundMark x1="29400" y1="43000" x2="29400" y2="43000"/>
                        <a14:foregroundMark x1="27600" y1="47200" x2="27600" y2="47200"/>
                        <a14:foregroundMark x1="27600" y1="47600" x2="27600" y2="47600"/>
                        <a14:foregroundMark x1="27600" y1="48200" x2="27600" y2="48200"/>
                        <a14:foregroundMark x1="28400" y1="49000" x2="28400" y2="49000"/>
                        <a14:foregroundMark x1="29800" y1="49000" x2="29800" y2="49000"/>
                        <a14:foregroundMark x1="31800" y1="48600" x2="31800" y2="48600"/>
                        <a14:foregroundMark x1="32800" y1="47200" x2="32800" y2="47200"/>
                        <a14:foregroundMark x1="33200" y1="46600" x2="33200" y2="46600"/>
                        <a14:foregroundMark x1="24200" y1="49200" x2="24200" y2="49200"/>
                        <a14:foregroundMark x1="17200" y1="59800" x2="17200" y2="59800"/>
                        <a14:foregroundMark x1="17200" y1="56200" x2="17200" y2="56200"/>
                        <a14:foregroundMark x1="17200" y1="66200" x2="17200" y2="66200"/>
                        <a14:foregroundMark x1="39800" y1="65400" x2="39800" y2="65400"/>
                        <a14:foregroundMark x1="40000" y1="60600" x2="40000" y2="60600"/>
                        <a14:foregroundMark x1="40000" y1="56800" x2="40000" y2="56800"/>
                        <a14:foregroundMark x1="38800" y1="19800" x2="38800" y2="19800"/>
                        <a14:foregroundMark x1="34200" y1="16400" x2="34200" y2="16400"/>
                        <a14:foregroundMark x1="40400" y1="18200" x2="40400" y2="18200"/>
                        <a14:foregroundMark x1="43000" y1="26400" x2="43000" y2="26400"/>
                        <a14:foregroundMark x1="24800" y1="39400" x2="24800" y2="39400"/>
                        <a14:foregroundMark x1="33400" y1="81400" x2="33400" y2="81400"/>
                        <a14:foregroundMark x1="23600" y1="81400" x2="23600" y2="81400"/>
                        <a14:foregroundMark x1="21600" y1="80400" x2="21600" y2="80400"/>
                        <a14:foregroundMark x1="25200" y1="81000" x2="25200" y2="81000"/>
                        <a14:foregroundMark x1="36200" y1="81600" x2="36200" y2="81600"/>
                        <a14:foregroundMark x1="35800" y1="80000" x2="35800" y2="80000"/>
                        <a14:foregroundMark x1="26200" y1="41600" x2="26200" y2="41600"/>
                        <a14:foregroundMark x1="38800" y1="55800" x2="38800" y2="5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748464" y="2238703"/>
            <a:ext cx="25922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542" b="997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394"/>
          <a:stretch/>
        </p:blipFill>
        <p:spPr bwMode="auto">
          <a:xfrm>
            <a:off x="-1101725" y="5517232"/>
            <a:ext cx="10982994" cy="18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ово поле 14"/>
          <p:cNvSpPr txBox="1"/>
          <p:nvPr/>
        </p:nvSpPr>
        <p:spPr>
          <a:xfrm>
            <a:off x="1259632" y="0"/>
            <a:ext cx="1944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Де е България</a:t>
            </a:r>
            <a:endParaRPr lang="bg-BG" dirty="0"/>
          </a:p>
        </p:txBody>
      </p:sp>
      <p:sp>
        <p:nvSpPr>
          <p:cNvPr id="17" name="Бутон: напред или следващ 16">
            <a:hlinkClick r:id="" action="ppaction://hlinkshowjump?jump=nextslide" highlightClick="1"/>
          </p:cNvPr>
          <p:cNvSpPr/>
          <p:nvPr/>
        </p:nvSpPr>
        <p:spPr>
          <a:xfrm>
            <a:off x="8529417" y="6309320"/>
            <a:ext cx="579087" cy="576064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07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1.85185E-6 L -0.37795 -0.00486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2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-5.18519E-6 C 0.01337 0.00231 0.02622 0.00508 0.03959 0.00693 C 0.06719 0.00624 0.0948 0.00601 0.1224 0.00462 C 0.12865 0.00439 0.13073 0.00068 0.13629 -0.00232 C 0.13959 -0.00418 0.14653 -0.00695 0.14653 -0.00695 C 0.14983 -0.01112 0.15417 -0.01367 0.15695 -0.0183 C 0.15816 -0.02015 0.15747 -0.02339 0.15868 -0.02524 C 0.16302 -0.03265 0.17466 -0.03982 0.17934 -0.04584 C 0.18108 -0.04816 0.18247 -0.05117 0.18438 -0.05279 C 0.1882 -0.05557 0.19254 -0.05557 0.19653 -0.05742 C 0.21615 -0.05672 0.23559 -0.05649 0.25521 -0.0551 C 0.26355 -0.05441 0.2724 -0.04885 0.28108 -0.04816 C 0.2948 -0.04677 0.30868 -0.04654 0.32223 -0.04584 C 0.3408 -0.03844 0.35955 -0.04029 0.37934 -0.03913 C 0.38559 -0.03635 0.39827 -0.03219 0.39827 -0.03219 C 0.41511 -0.01714 0.43473 -0.00996 0.4533 -5.18519E-6 C 0.45921 0.003 0.46493 0.00624 0.47066 0.00925 C 0.47362 0.01087 0.47934 0.01388 0.47934 0.01388 C 0.49306 0.01318 0.50695 0.01342 0.52066 0.01156 C 0.52431 0.0111 0.52726 0.00786 0.53108 0.00693 C 0.54931 0.00277 0.53768 0.00485 0.56528 0.00231 C 0.57379 -0.0014 0.58091 -0.00695 0.58959 -0.00927 C 0.5941 -0.0132 0.60018 -0.0176 0.60504 -0.02061 C 0.61216 -0.02455 0.61528 -0.02131 0.6224 -0.02756 C 0.62414 -0.02918 0.62552 -0.03103 0.62761 -0.03219 C 0.62917 -0.03334 0.63125 -0.03334 0.63264 -0.0345 C 0.64931 -0.047 0.64601 -0.04908 0.66546 -0.05279 C 0.67691 -0.05209 0.68855 -0.05186 0.69983 -0.05047 C 0.71112 -0.04908 0.71927 -0.03195 0.72917 -0.02756 C 0.7316 -0.02524 0.73368 -0.022 0.73629 -0.02061 C 0.74063 -0.01807 0.75 -0.01598 0.75 -0.01598 C 0.75469 -0.0176 0.7599 -0.01691 0.76389 -0.02061 C 0.76563 -0.02223 0.76702 -0.02408 0.76893 -0.02524 C 0.77396 -0.02825 0.78837 -0.02941 0.79132 -0.02987 C 0.80608 -0.03635 0.82084 -0.03682 0.83629 -0.03913 C 0.83941 -0.0389 0.86007 -0.04029 0.86893 -0.0345 C 0.87084 -0.03334 0.87223 -0.03103 0.87414 -0.02987 C 0.87743 -0.02779 0.88455 -0.02524 0.88455 -0.02524 C 0.89653 -0.0139 0.88143 -0.02686 0.89653 -0.0183 C 0.90539 -0.0132 0.91407 -0.00464 0.92414 -0.00232 C 0.94202 0.00161 0.95955 0.003 0.97761 0.00462 C 0.98334 0.00393 0.98924 0.00462 0.9948 0.00231 C 1.00122 -0.00024 1.00052 -0.00973 1.00174 -0.01598 C 1.00365 -0.02594 1.00973 -0.03774 1.01719 -0.04144 C 1.04514 -0.05557 1.08837 -0.05232 1.11389 -0.05279 C 1.13681 -0.05325 1.15973 -0.05279 1.18282 -0.05279 " pathEditMode="relative" ptsTypes="fffffffffffffffffffffffffffffffffffffffffffffA">
                                      <p:cBhvr>
                                        <p:cTn id="11" dur="10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/>
      <p:bldP spid="7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93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667" y1="52463" x2="30667" y2="52463"/>
                        <a14:foregroundMark x1="30222" y1="51970" x2="30222" y2="51970"/>
                        <a14:foregroundMark x1="27333" y1="53202" x2="27333" y2="53202"/>
                        <a14:foregroundMark x1="27333" y1="51232" x2="27333" y2="51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92" y="1103168"/>
            <a:ext cx="1543121" cy="139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Ð ÐµÐ·ÑÐ»ÑÐ°Ñ Ñ Ð¸Ð·Ð¾Ð±ÑÐ°Ð¶ÐµÐ½Ð¸Ðµ Ð·Ð° girl animation  image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0769" y1="29643" x2="30769" y2="29643"/>
                        <a14:foregroundMark x1="28077" y1="24643" x2="28077" y2="24643"/>
                        <a14:foregroundMark x1="30769" y1="22857" x2="30769" y2="22857"/>
                        <a14:foregroundMark x1="31538" y1="22857" x2="31538" y2="22857"/>
                        <a14:foregroundMark x1="31923" y1="22857" x2="31923" y2="22857"/>
                        <a14:foregroundMark x1="31923" y1="23214" x2="35000" y2="25357"/>
                        <a14:foregroundMark x1="35000" y1="25714" x2="35385" y2="27500"/>
                        <a14:foregroundMark x1="35385" y1="27857" x2="35385" y2="27857"/>
                        <a14:foregroundMark x1="35000" y1="27857" x2="35000" y2="27857"/>
                        <a14:foregroundMark x1="33077" y1="28929" x2="33077" y2="28929"/>
                        <a14:foregroundMark x1="36154" y1="29643" x2="36154" y2="29643"/>
                        <a14:foregroundMark x1="30769" y1="31429" x2="30769" y2="31429"/>
                        <a14:foregroundMark x1="32692" y1="31429" x2="35385" y2="31071"/>
                        <a14:backgroundMark x1="34231" y1="25357" x2="34231" y2="2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2591" y="3325673"/>
            <a:ext cx="3506039" cy="377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Ð ÐµÐ·ÑÐ»ÑÐ°Ñ Ñ Ð¸Ð·Ð¾Ð±ÑÐ°Ð¶ÐµÐ½Ð¸Ðµ Ð·Ð° girl animation  image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29" b="92500" l="3462" r="90769">
                        <a14:backgroundMark x1="50000" y1="80357" x2="50000" y2="80357"/>
                        <a14:backgroundMark x1="53077" y1="87857" x2="53077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3388887"/>
            <a:ext cx="3179883" cy="34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542" b="997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394"/>
          <a:stretch/>
        </p:blipFill>
        <p:spPr bwMode="auto">
          <a:xfrm>
            <a:off x="-1101725" y="5517232"/>
            <a:ext cx="10982994" cy="18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но изнесено означение 1"/>
          <p:cNvSpPr/>
          <p:nvPr/>
        </p:nvSpPr>
        <p:spPr>
          <a:xfrm>
            <a:off x="1763688" y="1196752"/>
            <a:ext cx="3177022" cy="2027995"/>
          </a:xfrm>
          <a:prstGeom prst="wedgeEllipseCallout">
            <a:avLst>
              <a:gd name="adj1" fmla="val 377"/>
              <a:gd name="adj2" fmla="val 724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Сега ще Ви зададем няколко въпроса, за да видим колко добре сте разбрали презентацията.</a:t>
            </a:r>
            <a:endParaRPr lang="bg-BG" dirty="0"/>
          </a:p>
        </p:txBody>
      </p:sp>
      <p:sp>
        <p:nvSpPr>
          <p:cNvPr id="6" name="Овал 5"/>
          <p:cNvSpPr/>
          <p:nvPr/>
        </p:nvSpPr>
        <p:spPr>
          <a:xfrm>
            <a:off x="7230250" y="0"/>
            <a:ext cx="1878254" cy="1700808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61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94444E-6 -2.59259E-6 C -0.01181 -0.00533 -0.02969 0.00972 -0.04306 0.01157 C -0.05556 0.01342 -0.08108 0.0162 -0.08108 0.0162 C -0.09479 0.01551 -0.13333 0.01481 -0.15 0.00926 C -0.1599 0.00602 -0.16667 0.00393 -0.17743 0.00231 C -0.18924 -0.00301 -0.17622 0.00231 -0.19809 -0.00232 C -0.21233 -0.00533 -0.22587 -0.01366 -0.23958 -0.01829 C -0.25972 -0.025 -0.28108 -0.02685 -0.30156 -0.02986 C -0.33299 -0.04375 -0.36892 -0.03148 -0.40156 -0.02755 C -0.42813 -0.02824 -0.45452 -0.02847 -0.48108 -0.02986 C -0.4908 -0.03033 -0.50365 -0.04815 -0.51372 -0.05278 C -0.51736 -0.05741 -0.51927 -0.06458 -0.52413 -0.06667 C -0.53368 -0.07083 -0.54149 -0.07986 -0.55 -0.08727 C -0.55521 -0.0919 -0.56042 -0.09653 -0.56563 -0.10116 C -0.56736 -0.10255 -0.57066 -0.10556 -0.57066 -0.10556 C -0.57969 -0.12199 -0.58976 -0.12222 -0.60156 -0.13333 C -0.61302 -0.14398 -0.61702 -0.14491 -0.62917 -0.15162 C -0.63733 -0.16783 -0.62639 -0.14884 -0.64306 -0.1632 C -0.6658 -0.1831 -0.68698 -0.18634 -0.71389 -0.19074 C -0.73056 -0.19005 -0.74722 -0.18982 -0.76389 -0.18843 C -0.76875 -0.18796 -0.77674 -0.18009 -0.78108 -0.17685 C -0.79167 -0.16852 -0.80191 -0.16088 -0.81198 -0.15162 C -0.81771 -0.14653 -0.8217 -0.14051 -0.82743 -0.13565 C -0.83611 -0.11852 -0.8375 -0.10232 -0.84306 -0.08496 C -0.84375 -0.08241 -0.84566 -0.08056 -0.84636 -0.07801 C -0.84879 -0.07083 -0.85 -0.05741 -0.85347 -0.05046 C -0.86024 -0.03681 -0.85278 -0.05023 -0.86389 -0.03681 C -0.87622 -0.02199 -0.88993 -0.00278 -0.90677 0.00231 C -0.91163 0.0037 -0.925 0.00625 -0.92917 0.00694 C -0.95764 0.01944 -0.99097 0.01065 -1.01892 -0.00232 C -1.02726 0.00509 -1.02066 0.00046 -1.03108 0.00463 C -1.03455 0.00602 -1.04132 0.00926 -1.04132 0.00926 C -1.07361 0.00717 -1.10417 0.00856 -1.13611 0.01389 C -1.14375 0.02893 -1.15747 0.02986 -1.17049 0.02986 " pathEditMode="relative" ptsTypes="fffffffffffffffffffffffffffffffffA">
                                      <p:cBhvr>
                                        <p:cTn id="9" dur="6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44809 0.00232 " pathEditMode="relative" rAng="0" ptsTypes="AA">
                                      <p:cBhvr>
                                        <p:cTn id="11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1.11022E-16 L 0.45156 0.00833 " pathEditMode="relative" rAng="0" ptsTypes="AA">
                                      <p:cBhvr>
                                        <p:cTn id="13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750"/>
                            </p:stCondLst>
                            <p:childTnLst>
                              <p:par>
                                <p:cTn id="18" presetID="6" presetClass="exit" presetSubtype="32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75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156 0.00833 L 0.00278 0.00231 " pathEditMode="relative" rAng="0" ptsTypes="AA">
                                      <p:cBhvr>
                                        <p:cTn id="23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30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44809 0.00231 L -0.00087 -0.00231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542" b="997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394"/>
          <a:stretch/>
        </p:blipFill>
        <p:spPr bwMode="auto">
          <a:xfrm>
            <a:off x="-1101725" y="5517232"/>
            <a:ext cx="10982994" cy="18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1835696" y="404665"/>
            <a:ext cx="55108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800" dirty="0" smtClean="0"/>
              <a:t>В кой град е роден Иван Вазов?</a:t>
            </a:r>
            <a:endParaRPr lang="bg-BG" sz="2800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899592" y="2699628"/>
            <a:ext cx="223224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400" dirty="0"/>
              <a:t>Б</a:t>
            </a:r>
            <a:r>
              <a:rPr lang="bg-BG" sz="2400" dirty="0" smtClean="0"/>
              <a:t>) </a:t>
            </a:r>
            <a:r>
              <a:rPr lang="bg-BG" sz="2400" dirty="0" err="1" smtClean="0"/>
              <a:t>Казънлък</a:t>
            </a:r>
            <a:endParaRPr lang="bg-BG" sz="2400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899592" y="1988840"/>
            <a:ext cx="223224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400" dirty="0" smtClean="0"/>
              <a:t>А) Карлово</a:t>
            </a:r>
            <a:endParaRPr lang="bg-BG" sz="2400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899592" y="3429000"/>
            <a:ext cx="22322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400" dirty="0"/>
              <a:t>В</a:t>
            </a:r>
            <a:r>
              <a:rPr lang="bg-BG" sz="2400" dirty="0" smtClean="0"/>
              <a:t>) Сопот</a:t>
            </a:r>
            <a:endParaRPr lang="bg-BG" sz="2400" dirty="0"/>
          </a:p>
        </p:txBody>
      </p:sp>
      <p:pic>
        <p:nvPicPr>
          <p:cNvPr id="12290" name="Picture 2" descr="Ð ÐµÐ·ÑÐ»ÑÐ°Ñ Ñ Ð¸Ð·Ð¾Ð±ÑÐ°Ð¶ÐµÐ½Ð¸Ðµ Ð·Ð° emoji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2088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 ÐµÐ·ÑÐ»ÑÐ°Ñ Ñ Ð¸Ð·Ð¾Ð±ÑÐ°Ð¶ÐµÐ½Ð¸Ðµ Ð·Ð° emoji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288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 ÐµÐ·ÑÐ»ÑÐ°Ñ Ñ Ð¸Ð·Ð¾Ð±ÑÐ°Ð¶ÐµÐ½Ð¸Ðµ Ð·Ð° emoji clipar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" y="3315614"/>
            <a:ext cx="793708" cy="6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Ð ÐµÐ·ÑÐ»ÑÐ°Ñ Ñ Ð¸Ð·Ð¾Ð±ÑÐ°Ð¶ÐµÐ½Ð¸Ðµ Ð·Ð° bird clipart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5"/>
          <a:stretch/>
        </p:blipFill>
        <p:spPr bwMode="auto">
          <a:xfrm>
            <a:off x="10044608" y="2463279"/>
            <a:ext cx="1827088" cy="11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Ð ÐµÐ·ÑÐ»ÑÐ°Ñ Ñ Ð¸Ð·Ð¾Ð±ÑÐ°Ð¶ÐµÐ½Ð¸Ðµ Ð·Ð° animal clipar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4685257"/>
            <a:ext cx="2027893" cy="21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утон: напред или следващ 8">
            <a:hlinkClick r:id="" action="ppaction://hlinkshowjump?jump=nextslide" highlightClick="1"/>
          </p:cNvPr>
          <p:cNvSpPr/>
          <p:nvPr/>
        </p:nvSpPr>
        <p:spPr>
          <a:xfrm>
            <a:off x="8616117" y="6353726"/>
            <a:ext cx="527883" cy="504273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41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37066 -0.00533 " pathEditMode="relative" rAng="0" ptsTypes="AA">
                                      <p:cBhvr>
                                        <p:cTn id="20" dur="375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-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88889E-6 -3.33333E-6 C -0.01441 0.00579 0.00451 -0.00255 -0.01042 0.00671 C -0.02309 0.01458 -0.0316 0.01759 -0.04479 0.0206 C -0.05226 0.01991 -0.05972 0.01991 -0.06719 0.01829 C -0.07083 0.01759 -0.07413 0.01528 -0.0776 0.01366 C -0.07934 0.01296 -0.08281 0.01134 -0.08281 0.01134 C -0.08976 0.00486 -0.09705 0.00324 -0.10521 -3.33333E-6 C -0.1158 -0.00949 -0.1217 -0.02639 -0.13455 -0.03218 C -0.14306 -0.03611 -0.15191 -0.03773 -0.16042 -0.04144 C -0.19722 -0.04028 -0.23628 -0.04421 -0.2724 -0.03218 C -0.27604 -0.03241 -0.30521 -0.03426 -0.31372 -0.03681 C -0.31667 -0.03773 -0.31944 -0.04051 -0.3224 -0.04144 C -0.34948 -0.05046 -0.32344 -0.03889 -0.34132 -0.04607 C -0.34479 -0.04745 -0.35174 -0.05069 -0.35174 -0.05069 C -0.3566 -0.06065 -0.36319 -0.07153 -0.37066 -0.07824 C -0.37656 -0.08357 -0.38594 -0.08982 -0.39132 -0.09676 C -0.40035 -0.10833 -0.40833 -0.12153 -0.41719 -0.13333 C -0.42066 -0.13796 -0.42344 -0.14398 -0.4276 -0.14722 C -0.43212 -0.15069 -0.45122 -0.1706 -0.45521 -0.17245 C -0.47031 -0.17917 -0.49167 -0.18773 -0.50694 -0.18866 C -0.52882 -0.19005 -0.55052 -0.19028 -0.5724 -0.19097 C -0.59115 -0.18912 -0.60608 -0.18357 -0.62413 -0.1794 C -0.63472 -0.17685 -0.64809 -0.17546 -0.65868 -0.17014 C -0.67049 -0.16412 -0.67795 -0.15023 -0.68958 -0.14491 C -0.69306 -0.13796 -0.69809 -0.13218 -0.7 -0.12431 C -0.70399 -0.1081 -0.70868 -0.09259 -0.71545 -0.07824 C -0.71597 -0.07292 -0.71719 -0.06759 -0.71719 -0.06227 C -0.71719 -0.02153 -0.71649 0.01898 -0.71545 0.05972 C -0.71528 0.06944 -0.71042 0.06944 -0.70347 0.07106 C -0.68854 0.07431 -0.67361 0.07685 -0.65868 0.08032 C -0.64774 0.07963 -0.63681 0.07917 -0.62587 0.07801 C -0.61597 0.07685 -0.6066 0.07037 -0.59653 0.06875 C -0.58681 0.06713 -0.56719 0.06435 -0.56719 0.06435 C -0.56059 0.05833 -0.5592 0.05278 -0.55521 0.04352 C -0.54983 0.03056 -0.5441 0.01898 -0.54132 0.0044 C -0.53889 -0.02824 -0.5342 -0.06968 -0.55694 -0.08982 C -0.56319 -0.08912 -0.57587 -0.0875 -0.57587 -0.0875 L -0.56545 -0.09444 " pathEditMode="relative" ptsTypes="ffffffffffffffffffffffffffffffffffffAA">
                                      <p:cBhvr>
                                        <p:cTn id="22" dur="77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 ÐµÐ·ÑÐ»ÑÐ°Ñ Ñ Ð¸Ð·Ð¾Ð±ÑÐ°Ð¶ÐµÐ½Ð¸Ðµ Ð·Ð° emoji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849"/>
            <a:ext cx="908213" cy="64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07066"/>
            <a:ext cx="822142" cy="69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1115616" y="260648"/>
            <a:ext cx="687727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400" dirty="0" smtClean="0"/>
              <a:t>Кога и къде Иван Вазов създава своя първи роман? </a:t>
            </a:r>
            <a:endParaRPr lang="bg-BG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542" b="997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394"/>
          <a:stretch/>
        </p:blipFill>
        <p:spPr bwMode="auto">
          <a:xfrm>
            <a:off x="-1101725" y="5517232"/>
            <a:ext cx="10982994" cy="18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 descr="Ð ÐµÐ·ÑÐ»ÑÐ°Ñ Ñ Ð¸Ð·Ð¾Ð±ÑÐ°Ð¶ÐµÐ½Ð¸Ðµ Ð·Ð° animal clipar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0552" y="4077072"/>
            <a:ext cx="1800200" cy="264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утон: напред или следващ 2">
            <a:hlinkClick r:id="" action="ppaction://hlinkshowjump?jump=nextslide" highlightClick="1"/>
          </p:cNvPr>
          <p:cNvSpPr/>
          <p:nvPr/>
        </p:nvSpPr>
        <p:spPr>
          <a:xfrm>
            <a:off x="8496944" y="6381328"/>
            <a:ext cx="611560" cy="504273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115616" y="1710799"/>
            <a:ext cx="288031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000" dirty="0" smtClean="0"/>
              <a:t>А) 1894г., Одеса </a:t>
            </a:r>
            <a:endParaRPr lang="bg-BG" sz="2000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115616" y="2452246"/>
            <a:ext cx="2592288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000" dirty="0"/>
              <a:t>Б</a:t>
            </a:r>
            <a:r>
              <a:rPr lang="bg-BG" sz="2000" dirty="0" smtClean="0"/>
              <a:t>) 1887-1888г., Одеса </a:t>
            </a:r>
            <a:endParaRPr lang="bg-BG" sz="2000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1101172" y="3275659"/>
            <a:ext cx="289476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000" dirty="0"/>
              <a:t>В</a:t>
            </a:r>
            <a:r>
              <a:rPr lang="bg-BG" sz="2000" dirty="0" smtClean="0"/>
              <a:t>) 1887-1888г., България </a:t>
            </a:r>
            <a:endParaRPr lang="bg-BG" sz="2000" dirty="0"/>
          </a:p>
        </p:txBody>
      </p:sp>
      <p:pic>
        <p:nvPicPr>
          <p:cNvPr id="11" name="Picture 2" descr="Ð ÐµÐ·ÑÐ»ÑÐ°Ñ Ñ Ð¸Ð·Ð¾Ð±ÑÐ°Ð¶ÐµÐ½Ð¸Ðµ Ð·Ð° emoji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8" y="3153684"/>
            <a:ext cx="908213" cy="64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Ð ÐµÐ·ÑÐ»ÑÐ°Ñ Ñ Ð¸Ð·Ð¾Ð±ÑÐ°Ð¶ÐµÐ½Ð¸Ðµ Ð·Ð° bird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464" y="2075384"/>
            <a:ext cx="1548681" cy="113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44496 0.00417 " pathEditMode="relative" rAng="0" ptsTypes="AA">
                                      <p:cBhvr>
                                        <p:cTn id="22" dur="425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57" y="2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1.11111E-6 C -0.00277 0.00254 -0.01614 0.01574 -0.02257 0.01851 C -0.03298 0.02314 -0.04444 0.02639 -0.05521 0.03009 C -0.06857 0.04143 -0.08003 0.03564 -0.0967 0.03449 C -0.10937 0.03356 -0.12187 0.0331 -0.13455 0.0324 C -0.13802 0.03171 -0.14166 0.03194 -0.14496 0.03009 C -0.15069 0.02685 -0.15451 0.01875 -0.16041 0.0162 C -0.16215 0.01551 -0.16406 0.01504 -0.16562 0.01389 C -0.171 0.00972 -0.175 0.00185 -0.18107 -1.11111E-6 C -0.19132 -0.00301 -0.18611 -0.00116 -0.19843 -0.00672 C -0.20017 -0.00741 -0.20347 -0.00903 -0.20347 -0.00903 C -0.23194 -0.00741 -0.23489 -0.00764 -0.25521 -0.00209 C -0.26389 -0.00278 -0.27274 -0.00162 -0.28107 -0.0044 C -0.28507 -0.00579 -0.29149 -0.01366 -0.29149 -0.01366 C -0.29462 -0.02593 -0.30034 -0.03611 -0.30868 -0.04352 C -0.31215 -0.04653 -0.31909 -0.05278 -0.31909 -0.05278 C -0.32708 -0.06899 -0.31614 -0.05 -0.33281 -0.06436 C -0.33628 -0.06736 -0.34027 -0.06945 -0.34323 -0.07338 C -0.34496 -0.0757 -0.34635 -0.07871 -0.34843 -0.08033 C -0.35052 -0.08195 -0.35295 -0.08172 -0.35521 -0.08264 C -0.35694 -0.08334 -0.35885 -0.0838 -0.36041 -0.08496 C -0.36232 -0.08611 -0.36354 -0.08889 -0.36562 -0.08959 C -0.36944 -0.09121 -0.37361 -0.09121 -0.3776 -0.0919 C -0.38628 -0.09121 -0.39496 -0.09144 -0.40347 -0.08959 C -0.41041 -0.08797 -0.41111 -0.075 -0.41562 -0.07107 C -0.42361 -0.06436 -0.43541 -0.04792 -0.43975 -0.03658 C -0.44062 -0.03449 -0.44045 -0.03172 -0.44149 -0.02986 C -0.446 -0.02223 -0.45295 -0.01713 -0.45694 -0.00903 C -0.46111 -0.00047 -0.46527 0.0037 -0.47257 0.00694 C -0.4743 0.00856 -0.47621 0.00972 -0.4776 0.01157 C -0.47899 0.01365 -0.47934 0.01689 -0.48107 0.01851 C -0.48316 0.02037 -0.49861 0.02662 -0.50173 0.02777 C -0.52482 0.02708 -0.54774 0.02685 -0.57083 0.02546 C -0.57691 0.025 -0.57743 0.02222 -0.58281 0.02083 C -0.60017 0.01666 -0.61597 0.0125 -0.63281 0.00694 C -0.64184 -0.00116 -0.65382 -0.0044 -0.66215 -0.01366 C -0.66823 -0.02037 -0.68333 -0.04121 -0.68628 -0.05278 C -0.68889 -0.06343 -0.69062 -0.07431 -0.69323 -0.08496 C -0.69184 -0.10764 -0.69514 -0.12662 -0.68107 -0.14005 C -0.67118 -0.15973 -0.64948 -0.17014 -0.63281 -0.17454 C -0.61267 -0.19236 -0.5809 -0.18936 -0.55868 -0.19074 C -0.54948 -0.19005 -0.53993 -0.1919 -0.53107 -0.18843 C -0.52882 -0.1875 -0.53021 -0.18218 -0.52934 -0.17917 C -0.5276 -0.17361 -0.52465 -0.16875 -0.52257 -0.1632 C -0.52465 -0.12408 -0.51632 -0.13102 -0.53975 -0.13102 " pathEditMode="relative" ptsTypes="ffffffffffffffffffffffffffffffffffffffffffffA">
                                      <p:cBhvr>
                                        <p:cTn id="24" dur="825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043608" y="277820"/>
            <a:ext cx="72728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400" dirty="0" smtClean="0"/>
              <a:t>Кои от изброените произведения са на Иван Вазов?</a:t>
            </a:r>
            <a:endParaRPr lang="bg-BG" sz="2400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971600" y="1700808"/>
            <a:ext cx="374441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000" dirty="0" smtClean="0"/>
              <a:t>А) ,, Хайдути“ и ,, Тих бял Дунав“</a:t>
            </a:r>
            <a:endParaRPr lang="bg-BG" sz="2000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971600" y="2492896"/>
            <a:ext cx="453650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000" dirty="0"/>
              <a:t>Б</a:t>
            </a:r>
            <a:r>
              <a:rPr lang="bg-BG" sz="2000" dirty="0" smtClean="0"/>
              <a:t>) ,,Аз съм българче “ и ,, Радецки“</a:t>
            </a:r>
            <a:endParaRPr lang="bg-BG" sz="2000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971600" y="3284984"/>
            <a:ext cx="554461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000" dirty="0" smtClean="0"/>
              <a:t>В) ,,Де е България “ и ,,Родила е мене мама… “</a:t>
            </a:r>
            <a:endParaRPr lang="bg-BG" sz="2000" dirty="0"/>
          </a:p>
        </p:txBody>
      </p:sp>
      <p:pic>
        <p:nvPicPr>
          <p:cNvPr id="15364" name="Picture 4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0" b="89941" l="9961" r="89941">
                        <a14:foregroundMark x1="55762" y1="41406" x2="55762" y2="41406"/>
                        <a14:foregroundMark x1="54492" y1="37988" x2="54492" y2="37988"/>
                        <a14:foregroundMark x1="53223" y1="37012" x2="53223" y2="37012"/>
                        <a14:foregroundMark x1="52734" y1="37402" x2="52051" y2="38184"/>
                        <a14:foregroundMark x1="51563" y1="38965" x2="51465" y2="39941"/>
                        <a14:foregroundMark x1="51465" y1="40723" x2="51465" y2="40723"/>
                        <a14:foregroundMark x1="51270" y1="41406" x2="51074" y2="41895"/>
                        <a14:foregroundMark x1="51074" y1="41895" x2="50488" y2="42090"/>
                        <a14:foregroundMark x1="50293" y1="42090" x2="49805" y2="41699"/>
                        <a14:foregroundMark x1="51270" y1="36426" x2="51270" y2="36426"/>
                        <a14:foregroundMark x1="51270" y1="36426" x2="51270" y2="36426"/>
                        <a14:foregroundMark x1="50293" y1="36426" x2="50293" y2="36426"/>
                        <a14:foregroundMark x1="49609" y1="36230" x2="48047" y2="36523"/>
                        <a14:foregroundMark x1="47852" y1="36719" x2="47266" y2="37012"/>
                        <a14:foregroundMark x1="47266" y1="37402" x2="47266" y2="37891"/>
                        <a14:foregroundMark x1="47070" y1="38672" x2="47070" y2="38672"/>
                        <a14:foregroundMark x1="69043" y1="39746" x2="69043" y2="39746"/>
                        <a14:foregroundMark x1="69043" y1="39746" x2="69043" y2="39746"/>
                        <a14:foregroundMark x1="70703" y1="40625" x2="71582" y2="40918"/>
                        <a14:foregroundMark x1="71777" y1="41406" x2="72461" y2="42578"/>
                        <a14:foregroundMark x1="72754" y1="43848" x2="72949" y2="44824"/>
                        <a14:foregroundMark x1="73047" y1="45410" x2="73242" y2="46094"/>
                        <a14:foregroundMark x1="72559" y1="46875" x2="70703" y2="48242"/>
                        <a14:foregroundMark x1="70313" y1="48340" x2="68848" y2="48828"/>
                        <a14:foregroundMark x1="68555" y1="48828" x2="67383" y2="48535"/>
                        <a14:foregroundMark x1="67578" y1="44141" x2="67578" y2="44141"/>
                        <a14:foregroundMark x1="67871" y1="43652" x2="67871" y2="43652"/>
                        <a14:foregroundMark x1="68066" y1="42871" x2="68066" y2="42871"/>
                        <a14:foregroundMark x1="69824" y1="43359" x2="69824" y2="43359"/>
                        <a14:backgroundMark x1="47559" y1="85352" x2="47559" y2="85352"/>
                        <a14:backgroundMark x1="50977" y1="85547" x2="50977" y2="85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90884"/>
            <a:ext cx="936104" cy="10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0" y="3223603"/>
            <a:ext cx="536976" cy="5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0" y="1700808"/>
            <a:ext cx="536976" cy="5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542" b="997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394"/>
          <a:stretch/>
        </p:blipFill>
        <p:spPr bwMode="auto">
          <a:xfrm>
            <a:off x="-1101725" y="5517232"/>
            <a:ext cx="10982994" cy="18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8" descr="Ð ÐµÐ·ÑÐ»ÑÐ°Ñ Ñ Ð¸Ð·Ð¾Ð±ÑÐ°Ð¶ÐµÐ½Ð¸Ðµ Ð·Ð° animal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AutoShape 10" descr="Ð ÐµÐ·ÑÐ»ÑÐ°Ñ Ñ Ð¸Ð·Ð¾Ð±ÑÐ°Ð¶ÐµÐ½Ð¸Ðµ Ð·Ð° animal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176" y1="55924" x2="22176" y2="55924"/>
                        <a14:foregroundMark x1="21757" y1="64455" x2="21757" y2="64455"/>
                        <a14:foregroundMark x1="45188" y1="84834" x2="45188" y2="84834"/>
                        <a14:foregroundMark x1="43933" y1="80095" x2="43933" y2="80095"/>
                        <a14:foregroundMark x1="20921" y1="34597" x2="20921" y2="34597"/>
                        <a14:foregroundMark x1="28033" y1="34597" x2="28033" y2="34597"/>
                        <a14:foregroundMark x1="26360" y1="40758" x2="26360" y2="40758"/>
                        <a14:foregroundMark x1="41841" y1="6635" x2="41841" y2="6635"/>
                        <a14:foregroundMark x1="9623" y1="8057" x2="9623" y2="8057"/>
                        <a14:foregroundMark x1="25105" y1="36967" x2="25105" y2="36967"/>
                        <a14:foregroundMark x1="20084" y1="36493" x2="20084" y2="36493"/>
                        <a14:foregroundMark x1="20084" y1="52607" x2="20084" y2="52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44824" y="4512344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2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47396 1.85185E-6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Ð ÐµÐ·ÑÐ»ÑÐ°Ñ Ñ Ð¸Ð·Ð¾Ð±ÑÐ°Ð¶ÐµÐ½Ð¸Ðµ Ð·Ð° bird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544" y="2601650"/>
            <a:ext cx="1548681" cy="113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 ÐµÐ·ÑÐ»ÑÐ°Ñ Ñ Ð¸Ð·Ð¾Ð±ÑÐ°Ð¶ÐµÐ½Ð¸Ðµ Ð·Ð° bird clipart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5"/>
          <a:stretch/>
        </p:blipFill>
        <p:spPr bwMode="auto">
          <a:xfrm>
            <a:off x="9144000" y="1607454"/>
            <a:ext cx="1827088" cy="11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Ð ÐµÐ·ÑÐ»ÑÐ°Ñ Ñ Ð¸Ð·Ð¾Ð±ÑÐ°Ð¶ÐµÐ½Ð¸Ðµ Ð·Ð° girl animation  image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0769" y1="29643" x2="30769" y2="29643"/>
                        <a14:foregroundMark x1="28077" y1="24643" x2="28077" y2="24643"/>
                        <a14:foregroundMark x1="30769" y1="22857" x2="30769" y2="22857"/>
                        <a14:foregroundMark x1="31538" y1="22857" x2="31538" y2="22857"/>
                        <a14:foregroundMark x1="31923" y1="22857" x2="31923" y2="22857"/>
                        <a14:foregroundMark x1="31923" y1="23214" x2="35000" y2="25357"/>
                        <a14:foregroundMark x1="35000" y1="25714" x2="35385" y2="27500"/>
                        <a14:foregroundMark x1="35385" y1="27857" x2="35385" y2="27857"/>
                        <a14:foregroundMark x1="35000" y1="27857" x2="35000" y2="27857"/>
                        <a14:foregroundMark x1="33077" y1="28929" x2="33077" y2="28929"/>
                        <a14:foregroundMark x1="36154" y1="29643" x2="36154" y2="29643"/>
                        <a14:foregroundMark x1="30769" y1="31429" x2="30769" y2="31429"/>
                        <a14:foregroundMark x1="32692" y1="31429" x2="35385" y2="31071"/>
                        <a14:backgroundMark x1="34231" y1="25357" x2="34231" y2="2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2852936"/>
            <a:ext cx="3811699" cy="41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Ð ÐµÐ·ÑÐ»ÑÐ°Ñ Ñ Ð¸Ð·Ð¾Ð±ÑÐ°Ð¶ÐµÐ½Ð¸Ðµ Ð·Ð° girl animation  image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29" b="92500" l="3462" r="90769">
                        <a14:backgroundMark x1="50000" y1="80714" x2="50000" y2="80714"/>
                        <a14:backgroundMark x1="55385" y1="87857" x2="553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996952"/>
            <a:ext cx="34769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542" b="997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394"/>
          <a:stretch/>
        </p:blipFill>
        <p:spPr bwMode="auto">
          <a:xfrm>
            <a:off x="-1101725" y="5517232"/>
            <a:ext cx="10982994" cy="18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176" y1="55924" x2="22176" y2="55924"/>
                        <a14:foregroundMark x1="21757" y1="64455" x2="21757" y2="64455"/>
                        <a14:foregroundMark x1="45188" y1="84834" x2="45188" y2="84834"/>
                        <a14:foregroundMark x1="43933" y1="80095" x2="43933" y2="80095"/>
                        <a14:foregroundMark x1="20921" y1="34597" x2="20921" y2="34597"/>
                        <a14:foregroundMark x1="28033" y1="34597" x2="28033" y2="34597"/>
                        <a14:foregroundMark x1="26360" y1="40758" x2="26360" y2="40758"/>
                        <a14:foregroundMark x1="41841" y1="6635" x2="41841" y2="6635"/>
                        <a14:foregroundMark x1="9623" y1="8057" x2="9623" y2="8057"/>
                        <a14:foregroundMark x1="25105" y1="36967" x2="25105" y2="36967"/>
                        <a14:foregroundMark x1="20084" y1="36493" x2="20084" y2="36493"/>
                        <a14:foregroundMark x1="20084" y1="52607" x2="20084" y2="52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48225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Ð ÐµÐ·ÑÐ»ÑÐ°Ñ Ñ Ð¸Ð·Ð¾Ð±ÑÐ°Ð¶ÐµÐ½Ð¸Ðµ Ð·Ð° animal clipart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039" y="4623944"/>
            <a:ext cx="1440160" cy="21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ово поле 8"/>
          <p:cNvSpPr txBox="1"/>
          <p:nvPr/>
        </p:nvSpPr>
        <p:spPr>
          <a:xfrm>
            <a:off x="856989" y="2606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БЛАГОДАРИМ ВИ ЗА ВНИМАНИЕТО!</a:t>
            </a:r>
            <a:endParaRPr lang="bg-BG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Picture 8" descr="Ð ÐµÐ·ÑÐ»ÑÐ°Ñ Ñ Ð¸Ð·Ð¾Ð±ÑÐ°Ð¶ÐµÐ½Ð¸Ðµ Ð·Ð° animal clip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59407"/>
            <a:ext cx="2027893" cy="21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25712 -0.00324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76025 0.0094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1.94444E-6 1.11111E-6 L -0.13976 -0.01852 L -0.22587 -0.12662 L -0.31563 -0.03681 L -0.42066 0.06435 L -0.53108 0.09884 L -0.64653 0.07801 L -0.75695 0.06898 L -0.82413 0.07338 L -0.92761 0.07801 " pathEditMode="relative" ptsTypes="AAAAAAAAAA">
                                      <p:cBhvr>
                                        <p:cTn id="24" dur="7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967 0.00486 C -0.11406 0.01273 -0.1033 0.00995 -0.12934 0.00717 C -0.13629 0.00486 -0.14566 0.00324 -0.15174 -0.00209 C -0.15521 -0.0051 -0.15816 -0.00973 -0.16215 -0.01135 C -0.17136 -0.01505 -0.17952 -0.01945 -0.18802 -0.025 C -0.19827 -0.03195 -0.20625 -0.04306 -0.21736 -0.04792 C -0.22465 -0.0544 -0.2316 -0.06112 -0.23802 -0.06875 C -0.24202 -0.07362 -0.25226 -0.09005 -0.25868 -0.09167 C -0.26163 -0.09237 -0.26458 -0.09283 -0.26736 -0.09399 C -0.27083 -0.09537 -0.27761 -0.09862 -0.27761 -0.09862 C -0.30556 -0.097 -0.33333 -0.097 -0.36042 -0.08704 C -0.36771 -0.0845 -0.37934 -0.08033 -0.38629 -0.0757 C -0.39132 -0.07223 -0.40174 -0.06644 -0.40174 -0.06644 C -0.43559 -0.06713 -0.46962 -0.06737 -0.50347 -0.06875 C -0.5066 -0.06899 -0.51354 -0.07454 -0.51563 -0.0757 C -0.52448 -0.08033 -0.5342 -0.08542 -0.54323 -0.08936 C -0.5533 -0.09862 -0.57031 -0.10232 -0.58281 -0.10556 C -0.58976 -0.11019 -0.59653 -0.11065 -0.60347 -0.11459 C -0.61736 -0.12246 -0.63177 -0.13149 -0.6467 -0.13542 C -0.68889 -0.1338 -0.69774 -0.13357 -0.73108 -0.12616 C -0.74792 -0.12246 -0.76632 -0.12037 -0.78108 -0.10787 C -0.78577 -0.09862 -0.79271 -0.09584 -0.8 -0.08936 C -0.80729 -0.08287 -0.81337 -0.07547 -0.82083 -0.06875 C -0.82136 -0.06829 -0.83056 -0.05973 -0.83108 -0.0595 C -0.83455 -0.05787 -0.84149 -0.05487 -0.84149 -0.05487 C -0.84549 -0.04954 -0.85764 -0.03866 -0.86215 -0.03658 C -0.86719 -0.03426 -0.87517 -0.03287 -0.87934 -0.02732 L -0.87083 -0.04121 " pathEditMode="relative" ptsTypes="ffffffffffffffffffffffffffAA">
                                      <p:cBhvr>
                                        <p:cTn id="2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250"/>
                            </p:stCondLst>
                            <p:childTnLst>
                              <p:par>
                                <p:cTn id="3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иране 2"/>
          <p:cNvGrpSpPr/>
          <p:nvPr/>
        </p:nvGrpSpPr>
        <p:grpSpPr>
          <a:xfrm>
            <a:off x="645627" y="116632"/>
            <a:ext cx="7828705" cy="3096344"/>
            <a:chOff x="645627" y="116632"/>
            <a:chExt cx="7828705" cy="3096344"/>
          </a:xfrm>
        </p:grpSpPr>
        <p:sp>
          <p:nvSpPr>
            <p:cNvPr id="2" name="Правоъгълник 1"/>
            <p:cNvSpPr/>
            <p:nvPr/>
          </p:nvSpPr>
          <p:spPr>
            <a:xfrm>
              <a:off x="1080120" y="1160160"/>
              <a:ext cx="6948264" cy="178510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Роден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през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1850 година в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китното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задбалканско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градче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Сопот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,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израснал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сред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дивната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природа, Иван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Минчов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Вазов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още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от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дете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се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възхищава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от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неповторимите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гледки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,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изпълва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се с благоговение пред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величието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на Стара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планина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и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истински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обиква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българското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.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Строгата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патриархална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атмосфера,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която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цари в дома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му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,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изгражда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</a:t>
              </a:r>
              <a:r>
                <a:rPr lang="ru-RU" sz="22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неговия</a:t>
              </a:r>
              <a:r>
                <a:rPr lang="ru-RU" sz="2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abriola" pitchFamily="82" charset="0"/>
                </a:rPr>
                <a:t> характер. </a:t>
              </a:r>
              <a:endParaRPr lang="bg-BG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endParaRPr>
            </a:p>
          </p:txBody>
        </p:sp>
        <p:pic>
          <p:nvPicPr>
            <p:cNvPr id="3078" name="Picture 6" descr="Ð ÐµÐ·ÑÐ»ÑÐ°Ñ Ñ Ð¸Ð·Ð¾Ð±ÑÐ°Ð¶ÐµÐ½Ð¸Ðµ Ð·Ð° flower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82" b="97846" l="2614" r="963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5834">
              <a:off x="7652416" y="714255"/>
              <a:ext cx="821916" cy="823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Текстово поле 5"/>
            <p:cNvSpPr txBox="1"/>
            <p:nvPr/>
          </p:nvSpPr>
          <p:spPr>
            <a:xfrm>
              <a:off x="3635896" y="116632"/>
              <a:ext cx="2880320" cy="923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g-BG" sz="5400" dirty="0" smtClean="0">
                  <a:latin typeface="Gabriola" pitchFamily="82" charset="0"/>
                </a:rPr>
                <a:t>     Сопот</a:t>
              </a:r>
            </a:p>
          </p:txBody>
        </p:sp>
        <p:pic>
          <p:nvPicPr>
            <p:cNvPr id="3080" name="Picture 8" descr="Ð ÐµÐ·ÑÐ»ÑÐ°Ñ Ñ Ð¸Ð·Ð¾Ð±ÑÐ°Ð¶ÐµÐ½Ð¸Ðµ Ð·Ð° flower clipar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27" y="2607121"/>
              <a:ext cx="614005" cy="60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6" descr="Ð ÐµÐ·ÑÐ»ÑÐ°Ñ Ñ Ð¸Ð·Ð¾Ð±ÑÐ°Ð¶ÐµÐ½Ð¸Ðµ Ð·Ð° girl animation  image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0769" y1="29643" x2="30769" y2="29643"/>
                        <a14:foregroundMark x1="28077" y1="24643" x2="28077" y2="24643"/>
                        <a14:foregroundMark x1="30769" y1="22857" x2="30769" y2="22857"/>
                        <a14:foregroundMark x1="31538" y1="22857" x2="31538" y2="22857"/>
                        <a14:foregroundMark x1="31923" y1="22857" x2="31923" y2="22857"/>
                        <a14:foregroundMark x1="31923" y1="23214" x2="35000" y2="25357"/>
                        <a14:foregroundMark x1="35000" y1="25714" x2="35385" y2="27500"/>
                        <a14:foregroundMark x1="35385" y1="27857" x2="35385" y2="27857"/>
                        <a14:foregroundMark x1="35000" y1="27857" x2="35000" y2="27857"/>
                        <a14:foregroundMark x1="33077" y1="28929" x2="33077" y2="28929"/>
                        <a14:foregroundMark x1="36154" y1="29643" x2="36154" y2="29643"/>
                        <a14:foregroundMark x1="30769" y1="31429" x2="30769" y2="31429"/>
                        <a14:foregroundMark x1="32692" y1="31429" x2="35385" y2="31071"/>
                        <a14:backgroundMark x1="34231" y1="25357" x2="34231" y2="2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3053248"/>
            <a:ext cx="3519210" cy="378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Ð ÐµÐ·ÑÐ»ÑÐ°Ñ Ñ Ð¸Ð·Ð¾Ð±ÑÐ°Ð¶ÐµÐ½Ð¸Ðµ Ð·Ð° girl animation  image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29" b="92500" l="3462" r="90769">
                        <a14:backgroundMark x1="50000" y1="80714" x2="50000" y2="80714"/>
                        <a14:backgroundMark x1="55385" y1="87857" x2="553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212976"/>
            <a:ext cx="3117185" cy="33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542" b="997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394"/>
          <a:stretch/>
        </p:blipFill>
        <p:spPr bwMode="auto">
          <a:xfrm>
            <a:off x="-1071129" y="5301208"/>
            <a:ext cx="10982994" cy="18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но изнесено означение 12"/>
          <p:cNvSpPr/>
          <p:nvPr/>
        </p:nvSpPr>
        <p:spPr>
          <a:xfrm>
            <a:off x="3100192" y="1068978"/>
            <a:ext cx="3024336" cy="1967468"/>
          </a:xfrm>
          <a:prstGeom prst="wedgeEllipseCallout">
            <a:avLst>
              <a:gd name="adj1" fmla="val 1436"/>
              <a:gd name="adj2" fmla="val 7529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err="1" smtClean="0"/>
              <a:t>Здравейте</a:t>
            </a:r>
            <a:r>
              <a:rPr lang="bg-BG" dirty="0" smtClean="0"/>
              <a:t>! Ние сме Тихомира и Лора. Натиснете        , за да прочетете къде е </a:t>
            </a:r>
            <a:r>
              <a:rPr lang="bg-BG" dirty="0" err="1" smtClean="0"/>
              <a:t>израстнал</a:t>
            </a:r>
            <a:r>
              <a:rPr lang="bg-BG" dirty="0" smtClean="0"/>
              <a:t>  Иван Вазов.</a:t>
            </a:r>
            <a:endParaRPr lang="bg-BG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716016" y="17008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 smtClean="0">
                <a:solidFill>
                  <a:schemeClr val="accent3">
                    <a:lumMod val="50000"/>
                  </a:schemeClr>
                </a:solidFill>
              </a:rPr>
              <a:t>тук</a:t>
            </a:r>
            <a:endParaRPr lang="bg-BG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 descr="https://scontent.fsof1-2.fna.fbcdn.net/v/t1.15752-9/65279981_500096707426259_8901906800039690240_n.jpg?_nc_cat=106&amp;_nc_oc=AQlto92_JNM_1EzOodBJnYL_d7Qu0RBcm7ZUfspLMKT7XOO_u8K0A2WbUj-fSvUWknU&amp;_nc_ht=scontent.fsof1-2.fna&amp;oh=f18002c772c0316dea0987fa15268fe0&amp;oe=5D8749C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3248"/>
            <a:ext cx="4910444" cy="2736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.xx.fbcdn.net/v/t1.15752-0/p280x280/64639967_364234584234211_7440685340265807872_n.jpg?_nc_cat=110&amp;_nc_oc=AQlR-429fG8JaXM3Rml7V9lVQpDX5eNyW3bo4Sh7pbrH0BmxQoGr1TQXSndPZQtiGLX-GdProqM_wqi5hhdT8upj&amp;_nc_ad=z-m&amp;_nc_cid=0&amp;_nc_zor=9&amp;_nc_ht=scontent.xx&amp;oh=bea0fa50c2b3602aab53f0d475c6f593&amp;oe=5D86822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1"/>
          <a:stretch/>
        </p:blipFill>
        <p:spPr bwMode="auto">
          <a:xfrm>
            <a:off x="4910444" y="3199903"/>
            <a:ext cx="3981450" cy="2461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утон: напред или следващ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48072" cy="576064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25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5607E-7 L -0.4625 -0.00509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-2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64162E-6 L 0.46893 -0.0009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4625 -0.00509 L -0.00104 -0.00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93 -0.00093 L 0.00434 -0.000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Ð ÐµÐ·ÑÐ»ÑÐ°Ñ Ñ Ð¸Ð·Ð¾Ð±ÑÐ°Ð¶ÐµÐ½Ð¸Ðµ Ð·Ð° girl animation  imag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769" y1="29643" x2="30769" y2="29643"/>
                        <a14:foregroundMark x1="28077" y1="24643" x2="28077" y2="24643"/>
                        <a14:foregroundMark x1="30769" y1="22857" x2="30769" y2="22857"/>
                        <a14:foregroundMark x1="31538" y1="22857" x2="31538" y2="22857"/>
                        <a14:foregroundMark x1="31923" y1="22857" x2="31923" y2="22857"/>
                        <a14:foregroundMark x1="31923" y1="23214" x2="35000" y2="25357"/>
                        <a14:foregroundMark x1="35000" y1="25714" x2="35385" y2="27500"/>
                        <a14:foregroundMark x1="35385" y1="27857" x2="35385" y2="27857"/>
                        <a14:foregroundMark x1="35000" y1="27857" x2="35000" y2="27857"/>
                        <a14:foregroundMark x1="33077" y1="28929" x2="33077" y2="28929"/>
                        <a14:foregroundMark x1="36154" y1="29643" x2="36154" y2="29643"/>
                        <a14:foregroundMark x1="30769" y1="31429" x2="30769" y2="31429"/>
                        <a14:foregroundMark x1="32692" y1="31429" x2="35385" y2="31071"/>
                        <a14:backgroundMark x1="34231" y1="25357" x2="34231" y2="2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3053248"/>
            <a:ext cx="3519210" cy="378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Ð ÐµÐ·ÑÐ»ÑÐ°Ñ Ñ Ð¸Ð·Ð¾Ð±ÑÐ°Ð¶ÐµÐ½Ð¸Ðµ Ð·Ð° girl animation  image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9" b="92500" l="3462" r="90769">
                        <a14:backgroundMark x1="50000" y1="80714" x2="50000" y2="80714"/>
                        <a14:backgroundMark x1="55385" y1="87857" x2="553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212976"/>
            <a:ext cx="3117185" cy="33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542" b="997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394"/>
          <a:stretch/>
        </p:blipFill>
        <p:spPr bwMode="auto">
          <a:xfrm>
            <a:off x="-1071129" y="5157192"/>
            <a:ext cx="10982994" cy="18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утон: напред или следващ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48072" cy="576064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2195736" y="212152"/>
            <a:ext cx="48965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400" dirty="0" smtClean="0"/>
              <a:t>Минчо Вазов – баща на Иван Вазов</a:t>
            </a:r>
            <a:endParaRPr lang="bg-BG" sz="2400" dirty="0"/>
          </a:p>
        </p:txBody>
      </p:sp>
      <p:sp>
        <p:nvSpPr>
          <p:cNvPr id="11" name="Овално изнесено означение 10"/>
          <p:cNvSpPr/>
          <p:nvPr/>
        </p:nvSpPr>
        <p:spPr>
          <a:xfrm>
            <a:off x="4499992" y="1340768"/>
            <a:ext cx="2991551" cy="1793639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В </a:t>
            </a:r>
            <a:r>
              <a:rPr lang="bg-BG" sz="2000" dirty="0"/>
              <a:t>с</a:t>
            </a:r>
            <a:r>
              <a:rPr lang="bg-BG" sz="2000" dirty="0" smtClean="0"/>
              <a:t>ледващите два слайда ще Ви разкажем за родителите на Иван Вазов.</a:t>
            </a:r>
            <a:endParaRPr lang="bg-BG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10" y="3545219"/>
            <a:ext cx="3922358" cy="2692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25556"/>
            <a:ext cx="2286000" cy="2436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Групиране 15"/>
          <p:cNvGrpSpPr/>
          <p:nvPr/>
        </p:nvGrpSpPr>
        <p:grpSpPr>
          <a:xfrm>
            <a:off x="1978174" y="673817"/>
            <a:ext cx="5248197" cy="2971207"/>
            <a:chOff x="1978174" y="673817"/>
            <a:chExt cx="5248197" cy="2971207"/>
          </a:xfrm>
        </p:grpSpPr>
        <p:sp>
          <p:nvSpPr>
            <p:cNvPr id="12" name="Правоъгълник 11"/>
            <p:cNvSpPr/>
            <p:nvPr/>
          </p:nvSpPr>
          <p:spPr>
            <a:xfrm>
              <a:off x="2358008" y="843677"/>
              <a:ext cx="4572000" cy="258532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ru-RU" dirty="0" err="1"/>
                <a:t>Баща</a:t>
              </a:r>
              <a:r>
                <a:rPr lang="ru-RU" dirty="0"/>
                <a:t> </a:t>
              </a:r>
              <a:r>
                <a:rPr lang="ru-RU" dirty="0" err="1"/>
                <a:t>му</a:t>
              </a:r>
              <a:r>
                <a:rPr lang="ru-RU" dirty="0"/>
                <a:t> е </a:t>
              </a:r>
              <a:r>
                <a:rPr lang="ru-RU" dirty="0" err="1"/>
                <a:t>заможен</a:t>
              </a:r>
              <a:r>
                <a:rPr lang="ru-RU" dirty="0"/>
                <a:t> </a:t>
              </a:r>
              <a:r>
                <a:rPr lang="ru-RU" dirty="0" err="1"/>
                <a:t>търговец</a:t>
              </a:r>
              <a:r>
                <a:rPr lang="ru-RU" dirty="0"/>
                <a:t>, </a:t>
              </a:r>
              <a:r>
                <a:rPr lang="ru-RU" dirty="0" err="1"/>
                <a:t>изискващ</a:t>
              </a:r>
              <a:r>
                <a:rPr lang="ru-RU" dirty="0"/>
                <a:t> от </a:t>
              </a:r>
              <a:r>
                <a:rPr lang="ru-RU" dirty="0" err="1"/>
                <a:t>сина</a:t>
              </a:r>
              <a:r>
                <a:rPr lang="ru-RU" dirty="0"/>
                <a:t> си да </a:t>
              </a:r>
              <a:r>
                <a:rPr lang="ru-RU" dirty="0" err="1"/>
                <a:t>продължи</a:t>
              </a:r>
              <a:r>
                <a:rPr lang="ru-RU" dirty="0"/>
                <a:t> </a:t>
              </a:r>
              <a:r>
                <a:rPr lang="ru-RU" dirty="0" err="1"/>
                <a:t>семейната</a:t>
              </a:r>
              <a:r>
                <a:rPr lang="ru-RU" dirty="0"/>
                <a:t> традиция. Но </a:t>
              </a:r>
              <a:r>
                <a:rPr lang="ru-RU" dirty="0" err="1"/>
                <a:t>плановете</a:t>
              </a:r>
              <a:r>
                <a:rPr lang="ru-RU" dirty="0"/>
                <a:t> на </a:t>
              </a:r>
              <a:r>
                <a:rPr lang="ru-RU" dirty="0" err="1"/>
                <a:t>младия</a:t>
              </a:r>
              <a:r>
                <a:rPr lang="ru-RU" dirty="0"/>
                <a:t> Иван </a:t>
              </a:r>
              <a:r>
                <a:rPr lang="ru-RU" dirty="0" err="1"/>
                <a:t>са</a:t>
              </a:r>
              <a:r>
                <a:rPr lang="ru-RU" dirty="0"/>
                <a:t> </a:t>
              </a:r>
              <a:r>
                <a:rPr lang="ru-RU" dirty="0" err="1"/>
                <a:t>доста</a:t>
              </a:r>
              <a:r>
                <a:rPr lang="ru-RU" dirty="0"/>
                <a:t> </a:t>
              </a:r>
              <a:r>
                <a:rPr lang="ru-RU" dirty="0" err="1"/>
                <a:t>по-различни</a:t>
              </a:r>
              <a:r>
                <a:rPr lang="ru-RU" dirty="0"/>
                <a:t>.</a:t>
              </a:r>
            </a:p>
            <a:p>
              <a:endParaRPr lang="ru-RU" dirty="0"/>
            </a:p>
            <a:p>
              <a:r>
                <a:rPr lang="ru-RU" dirty="0" err="1"/>
                <a:t>Още</a:t>
              </a:r>
              <a:r>
                <a:rPr lang="ru-RU" dirty="0"/>
                <a:t> от </a:t>
              </a:r>
              <a:r>
                <a:rPr lang="ru-RU" dirty="0" err="1"/>
                <a:t>дете</a:t>
              </a:r>
              <a:r>
                <a:rPr lang="ru-RU" dirty="0"/>
                <a:t> се </a:t>
              </a:r>
              <a:r>
                <a:rPr lang="ru-RU" dirty="0" err="1"/>
                <a:t>увлича</a:t>
              </a:r>
              <a:r>
                <a:rPr lang="ru-RU" dirty="0"/>
                <a:t> от </a:t>
              </a:r>
              <a:r>
                <a:rPr lang="ru-RU" dirty="0" err="1"/>
                <a:t>писането</a:t>
              </a:r>
              <a:r>
                <a:rPr lang="ru-RU" dirty="0"/>
                <a:t>, от </a:t>
              </a:r>
              <a:r>
                <a:rPr lang="ru-RU" dirty="0" err="1"/>
                <a:t>родната</a:t>
              </a:r>
              <a:r>
                <a:rPr lang="ru-RU" dirty="0"/>
                <a:t> </a:t>
              </a:r>
              <a:r>
                <a:rPr lang="ru-RU" dirty="0" err="1"/>
                <a:t>реч</a:t>
              </a:r>
              <a:r>
                <a:rPr lang="ru-RU" dirty="0"/>
                <a:t>, </a:t>
              </a:r>
              <a:r>
                <a:rPr lang="ru-RU" dirty="0" err="1"/>
                <a:t>приказките</a:t>
              </a:r>
              <a:r>
                <a:rPr lang="ru-RU" dirty="0"/>
                <a:t>, </a:t>
              </a:r>
              <a:r>
                <a:rPr lang="ru-RU" dirty="0" err="1"/>
                <a:t>пословиците</a:t>
              </a:r>
              <a:r>
                <a:rPr lang="ru-RU" dirty="0"/>
                <a:t> и </a:t>
              </a:r>
              <a:r>
                <a:rPr lang="ru-RU" dirty="0" err="1"/>
                <a:t>поговорките</a:t>
              </a:r>
              <a:r>
                <a:rPr lang="ru-RU" dirty="0"/>
                <a:t> и </a:t>
              </a:r>
              <a:r>
                <a:rPr lang="ru-RU" dirty="0" err="1"/>
                <a:t>проявява</a:t>
              </a:r>
              <a:r>
                <a:rPr lang="ru-RU" dirty="0"/>
                <a:t> жив интерес </a:t>
              </a:r>
              <a:r>
                <a:rPr lang="ru-RU" dirty="0" err="1"/>
                <a:t>към</a:t>
              </a:r>
              <a:r>
                <a:rPr lang="ru-RU" dirty="0"/>
                <a:t> </a:t>
              </a:r>
              <a:r>
                <a:rPr lang="ru-RU" dirty="0" err="1"/>
                <a:t>литературните</a:t>
              </a:r>
              <a:r>
                <a:rPr lang="ru-RU" dirty="0"/>
                <a:t> занимания. </a:t>
              </a:r>
              <a:endParaRPr lang="bg-BG" dirty="0"/>
            </a:p>
          </p:txBody>
        </p:sp>
        <p:pic>
          <p:nvPicPr>
            <p:cNvPr id="10245" name="Picture 5" descr="Ð ÐµÐ·ÑÐ»ÑÐ°Ñ Ñ Ð¸Ð·Ð¾Ð±ÑÐ°Ð¶ÐµÐ½Ð¸Ðµ Ð·Ð° flower clipar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042" y="673817"/>
              <a:ext cx="509329" cy="47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7" name="Picture 7" descr="Ð ÐµÐ·ÑÐ»ÑÐ°Ñ Ñ Ð¸Ð·Ð¾Ð±ÑÐ°Ð¶ÐµÐ½Ð¸Ðµ Ð·Ð° flower clipart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174" y="3075089"/>
              <a:ext cx="577602" cy="56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2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34375 -0.00324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65799 -0.0115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99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250"/>
                            </p:stCondLst>
                            <p:childTnLst>
                              <p:par>
                                <p:cTn id="14" presetID="6" presetClass="exit" presetSubtype="3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799 -0.01158 L -0.01146 -0.00093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2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34375 -0.00324 L -0.00504 -0.0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7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542" b="997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394"/>
          <a:stretch/>
        </p:blipFill>
        <p:spPr bwMode="auto">
          <a:xfrm>
            <a:off x="-1071129" y="5157192"/>
            <a:ext cx="10982994" cy="18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утон: напред или следващ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48072" cy="576064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900088" y="150700"/>
            <a:ext cx="504056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400" dirty="0" smtClean="0"/>
              <a:t>Съба </a:t>
            </a:r>
            <a:r>
              <a:rPr lang="bg-BG" sz="2400" dirty="0" err="1" smtClean="0"/>
              <a:t>Вазова</a:t>
            </a:r>
            <a:r>
              <a:rPr lang="bg-BG" sz="2400" dirty="0" smtClean="0"/>
              <a:t> – майка на Иван Вазов</a:t>
            </a:r>
            <a:endParaRPr lang="bg-BG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3779"/>
            <a:ext cx="2726594" cy="270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82820"/>
            <a:ext cx="2180630" cy="29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иране 3"/>
          <p:cNvGrpSpPr/>
          <p:nvPr/>
        </p:nvGrpSpPr>
        <p:grpSpPr>
          <a:xfrm>
            <a:off x="1111804" y="411994"/>
            <a:ext cx="6685423" cy="2773357"/>
            <a:chOff x="1111804" y="411994"/>
            <a:chExt cx="6685423" cy="2773357"/>
          </a:xfrm>
        </p:grpSpPr>
        <p:sp>
          <p:nvSpPr>
            <p:cNvPr id="17" name="Правоъгълник 16"/>
            <p:cNvSpPr/>
            <p:nvPr/>
          </p:nvSpPr>
          <p:spPr>
            <a:xfrm>
              <a:off x="1403648" y="721727"/>
              <a:ext cx="6110040" cy="230832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dirty="0" err="1"/>
                <a:t>Срещнал</a:t>
              </a:r>
              <a:r>
                <a:rPr lang="ru-RU" dirty="0"/>
                <a:t> </a:t>
              </a:r>
              <a:r>
                <a:rPr lang="ru-RU" dirty="0" err="1"/>
                <a:t>съпротивата</a:t>
              </a:r>
              <a:r>
                <a:rPr lang="ru-RU" dirty="0"/>
                <a:t> на </a:t>
              </a:r>
              <a:r>
                <a:rPr lang="ru-RU" dirty="0" err="1"/>
                <a:t>баща</a:t>
              </a:r>
              <a:r>
                <a:rPr lang="ru-RU" dirty="0"/>
                <a:t> си, той </a:t>
              </a:r>
              <a:r>
                <a:rPr lang="ru-RU" dirty="0" err="1"/>
                <a:t>открива</a:t>
              </a:r>
              <a:r>
                <a:rPr lang="ru-RU" dirty="0"/>
                <a:t> </a:t>
              </a:r>
              <a:r>
                <a:rPr lang="ru-RU" dirty="0" err="1"/>
                <a:t>съмишленик</a:t>
              </a:r>
              <a:r>
                <a:rPr lang="ru-RU" dirty="0"/>
                <a:t> в </a:t>
              </a:r>
              <a:r>
                <a:rPr lang="ru-RU" dirty="0" err="1"/>
                <a:t>лицето</a:t>
              </a:r>
              <a:r>
                <a:rPr lang="ru-RU" dirty="0"/>
                <a:t> на </a:t>
              </a:r>
              <a:r>
                <a:rPr lang="ru-RU" dirty="0" err="1"/>
                <a:t>своята</a:t>
              </a:r>
              <a:r>
                <a:rPr lang="ru-RU" dirty="0"/>
                <a:t> майка – </a:t>
              </a:r>
              <a:r>
                <a:rPr lang="ru-RU" dirty="0" err="1"/>
                <a:t>Съба</a:t>
              </a:r>
              <a:r>
                <a:rPr lang="ru-RU" dirty="0"/>
                <a:t>, </a:t>
              </a:r>
              <a:r>
                <a:rPr lang="ru-RU" dirty="0" err="1"/>
                <a:t>която</a:t>
              </a:r>
              <a:r>
                <a:rPr lang="ru-RU" dirty="0"/>
                <a:t> </a:t>
              </a:r>
              <a:r>
                <a:rPr lang="ru-RU" dirty="0" err="1"/>
                <a:t>плътно</a:t>
              </a:r>
              <a:r>
                <a:rPr lang="ru-RU" dirty="0"/>
                <a:t> застава до </a:t>
              </a:r>
              <a:r>
                <a:rPr lang="ru-RU" dirty="0" err="1"/>
                <a:t>първородния</a:t>
              </a:r>
              <a:r>
                <a:rPr lang="ru-RU" dirty="0"/>
                <a:t> си </a:t>
              </a:r>
              <a:r>
                <a:rPr lang="ru-RU" dirty="0" err="1"/>
                <a:t>син</a:t>
              </a:r>
              <a:r>
                <a:rPr lang="ru-RU" dirty="0"/>
                <a:t>, </a:t>
              </a:r>
              <a:r>
                <a:rPr lang="ru-RU" dirty="0" err="1"/>
                <a:t>подкрепяйки</a:t>
              </a:r>
              <a:r>
                <a:rPr lang="ru-RU" dirty="0"/>
                <a:t> </a:t>
              </a:r>
              <a:r>
                <a:rPr lang="ru-RU" dirty="0" err="1"/>
                <a:t>го</a:t>
              </a:r>
              <a:r>
                <a:rPr lang="ru-RU" dirty="0"/>
                <a:t> в </a:t>
              </a:r>
              <a:r>
                <a:rPr lang="ru-RU" dirty="0" err="1"/>
                <a:t>първите</a:t>
              </a:r>
              <a:r>
                <a:rPr lang="ru-RU" dirty="0"/>
                <a:t> </a:t>
              </a:r>
              <a:r>
                <a:rPr lang="ru-RU" dirty="0" err="1"/>
                <a:t>му</a:t>
              </a:r>
              <a:r>
                <a:rPr lang="ru-RU" dirty="0"/>
                <a:t> </a:t>
              </a:r>
              <a:r>
                <a:rPr lang="ru-RU" dirty="0" err="1"/>
                <a:t>поетични</a:t>
              </a:r>
              <a:r>
                <a:rPr lang="ru-RU" dirty="0"/>
                <a:t> </a:t>
              </a:r>
              <a:r>
                <a:rPr lang="ru-RU" dirty="0" err="1"/>
                <a:t>опити</a:t>
              </a:r>
              <a:r>
                <a:rPr lang="ru-RU" dirty="0"/>
                <a:t>. </a:t>
              </a:r>
              <a:r>
                <a:rPr lang="ru-RU" dirty="0" err="1"/>
                <a:t>Майката</a:t>
              </a:r>
              <a:r>
                <a:rPr lang="ru-RU" dirty="0"/>
                <a:t> на </a:t>
              </a:r>
              <a:r>
                <a:rPr lang="ru-RU" dirty="0" err="1"/>
                <a:t>Вазов</a:t>
              </a:r>
              <a:r>
                <a:rPr lang="ru-RU" dirty="0"/>
                <a:t> </a:t>
              </a:r>
              <a:r>
                <a:rPr lang="ru-RU" dirty="0" err="1"/>
                <a:t>изиграва</a:t>
              </a:r>
              <a:r>
                <a:rPr lang="ru-RU" dirty="0"/>
                <a:t> </a:t>
              </a:r>
              <a:r>
                <a:rPr lang="ru-RU" dirty="0" err="1"/>
                <a:t>особено</a:t>
              </a:r>
              <a:r>
                <a:rPr lang="ru-RU" dirty="0"/>
                <a:t> важна роля за </a:t>
              </a:r>
              <a:r>
                <a:rPr lang="ru-RU" dirty="0" err="1"/>
                <a:t>формирането</a:t>
              </a:r>
              <a:r>
                <a:rPr lang="ru-RU" dirty="0"/>
                <a:t> на </a:t>
              </a:r>
              <a:r>
                <a:rPr lang="ru-RU" dirty="0" err="1"/>
                <a:t>неговата</a:t>
              </a:r>
              <a:r>
                <a:rPr lang="ru-RU" dirty="0"/>
                <a:t> </a:t>
              </a:r>
              <a:r>
                <a:rPr lang="ru-RU" dirty="0" err="1"/>
                <a:t>силна</a:t>
              </a:r>
              <a:r>
                <a:rPr lang="ru-RU" dirty="0"/>
                <a:t> </a:t>
              </a:r>
              <a:r>
                <a:rPr lang="ru-RU" dirty="0" err="1"/>
                <a:t>личност</a:t>
              </a:r>
              <a:r>
                <a:rPr lang="ru-RU" dirty="0"/>
                <a:t>. В знак на </a:t>
              </a:r>
              <a:r>
                <a:rPr lang="ru-RU" dirty="0" err="1"/>
                <a:t>признателност</a:t>
              </a:r>
              <a:r>
                <a:rPr lang="ru-RU" dirty="0"/>
                <a:t>, </a:t>
              </a:r>
              <a:r>
                <a:rPr lang="ru-RU" dirty="0" err="1"/>
                <a:t>поетът</a:t>
              </a:r>
              <a:r>
                <a:rPr lang="ru-RU" dirty="0"/>
                <a:t> се </a:t>
              </a:r>
              <a:r>
                <a:rPr lang="ru-RU" dirty="0" err="1"/>
                <a:t>прекланя</a:t>
              </a:r>
              <a:r>
                <a:rPr lang="ru-RU" dirty="0"/>
                <a:t> пред </a:t>
              </a:r>
              <a:r>
                <a:rPr lang="ru-RU" dirty="0" err="1"/>
                <a:t>своята</a:t>
              </a:r>
              <a:r>
                <a:rPr lang="ru-RU" dirty="0"/>
                <a:t> майка, </a:t>
              </a:r>
              <a:r>
                <a:rPr lang="ru-RU" dirty="0" err="1"/>
                <a:t>посвещавайки</a:t>
              </a:r>
              <a:r>
                <a:rPr lang="ru-RU" dirty="0"/>
                <a:t> й </a:t>
              </a:r>
              <a:r>
                <a:rPr lang="ru-RU" dirty="0" err="1"/>
                <a:t>наситеното</a:t>
              </a:r>
              <a:r>
                <a:rPr lang="ru-RU" dirty="0"/>
                <a:t> с много </a:t>
              </a:r>
              <a:r>
                <a:rPr lang="ru-RU" dirty="0" err="1"/>
                <a:t>емоции</a:t>
              </a:r>
              <a:r>
                <a:rPr lang="ru-RU" dirty="0"/>
                <a:t> стихотворение „Майка ми“:</a:t>
              </a:r>
            </a:p>
          </p:txBody>
        </p:sp>
        <p:pic>
          <p:nvPicPr>
            <p:cNvPr id="11269" name="Picture 5" descr="Ð ÐµÐ·ÑÐ»ÑÐ°Ñ Ñ Ð¸Ð·Ð¾Ð±ÑÐ°Ð¶ÐµÐ½Ð¸Ðµ Ð·Ð° flower clipart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804" y="411994"/>
              <a:ext cx="568440" cy="568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1" name="Picture 7" descr="Ð ÐµÐ·ÑÐ»ÑÐ°Ñ Ñ Ð¸Ð·Ð¾Ð±ÑÐ°Ð¶ÐµÐ½Ð¸Ðµ Ð·Ð° flower clip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045" y="2616911"/>
              <a:ext cx="574182" cy="568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06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Ð ÐµÐ·ÑÐ»ÑÐ°Ñ Ñ Ð¸Ð·Ð¾Ð±ÑÐ°Ð¶ÐµÐ½Ð¸Ðµ Ð·Ð° girl animation  imag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769" y1="29643" x2="30769" y2="29643"/>
                        <a14:foregroundMark x1="28077" y1="24643" x2="28077" y2="24643"/>
                        <a14:foregroundMark x1="30769" y1="22857" x2="30769" y2="22857"/>
                        <a14:foregroundMark x1="31538" y1="22857" x2="31538" y2="22857"/>
                        <a14:foregroundMark x1="31923" y1="22857" x2="31923" y2="22857"/>
                        <a14:foregroundMark x1="31923" y1="23214" x2="35000" y2="25357"/>
                        <a14:foregroundMark x1="35000" y1="25714" x2="35385" y2="27500"/>
                        <a14:foregroundMark x1="35385" y1="27857" x2="35385" y2="27857"/>
                        <a14:foregroundMark x1="35000" y1="27857" x2="35000" y2="27857"/>
                        <a14:foregroundMark x1="33077" y1="28929" x2="33077" y2="28929"/>
                        <a14:foregroundMark x1="36154" y1="29643" x2="36154" y2="29643"/>
                        <a14:foregroundMark x1="30769" y1="31429" x2="30769" y2="31429"/>
                        <a14:foregroundMark x1="32692" y1="31429" x2="35385" y2="31071"/>
                        <a14:backgroundMark x1="34231" y1="25357" x2="34231" y2="2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63264"/>
            <a:ext cx="4822516" cy="519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Ð ÐµÐ·ÑÐ»ÑÐ°Ñ Ñ Ð¸Ð·Ð¾Ð±ÑÐ°Ð¶ÐµÐ½Ð¸Ðµ Ð·Ð° girl animation  image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9" b="92500" l="3462" r="90769">
                        <a14:backgroundMark x1="50000" y1="80714" x2="50000" y2="80714"/>
                        <a14:backgroundMark x1="55385" y1="87857" x2="553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38" y="4653136"/>
            <a:ext cx="4233042" cy="455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91" y="167964"/>
            <a:ext cx="2014026" cy="250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но изнесено означение 2"/>
          <p:cNvSpPr/>
          <p:nvPr/>
        </p:nvSpPr>
        <p:spPr>
          <a:xfrm>
            <a:off x="6084167" y="2780928"/>
            <a:ext cx="2923335" cy="2114384"/>
          </a:xfrm>
          <a:prstGeom prst="wedgeEllipseCallout">
            <a:avLst>
              <a:gd name="adj1" fmla="val 20546"/>
              <a:gd name="adj2" fmla="val 560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Както повечето от Вас знаят, най-известният роман на Иван Вазов е ,,Под игото“. </a:t>
            </a:r>
            <a:endParaRPr lang="bg-BG" dirty="0"/>
          </a:p>
        </p:txBody>
      </p:sp>
      <p:sp>
        <p:nvSpPr>
          <p:cNvPr id="11" name="Стрелка наляво 10"/>
          <p:cNvSpPr/>
          <p:nvPr/>
        </p:nvSpPr>
        <p:spPr>
          <a:xfrm>
            <a:off x="2843808" y="1340768"/>
            <a:ext cx="3024336" cy="216024"/>
          </a:xfrm>
          <a:prstGeom prst="lef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251519" y="1157346"/>
            <a:ext cx="249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,,Под игото“</a:t>
            </a:r>
            <a:endParaRPr lang="bg-BG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076" name="Picture 4" descr="Ð ÐµÐ·ÑÐ»ÑÐ°Ñ Ñ Ð¸Ð·Ð¾Ð±ÑÐ°Ð¶ÐµÐ½Ð¸Ðµ Ð·Ð° Ð¿Ð¾Ð´ Ð¸Ð³Ð¾ÑÐ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126"/>
            <a:ext cx="1744408" cy="269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иране 3"/>
          <p:cNvGrpSpPr/>
          <p:nvPr/>
        </p:nvGrpSpPr>
        <p:grpSpPr>
          <a:xfrm>
            <a:off x="-252536" y="-97408"/>
            <a:ext cx="9433048" cy="7088081"/>
            <a:chOff x="0" y="-83134"/>
            <a:chExt cx="9252520" cy="7088081"/>
          </a:xfrm>
        </p:grpSpPr>
        <p:pic>
          <p:nvPicPr>
            <p:cNvPr id="1030" name="Picture 6" descr="C:\Users\Titi\Desktop\жтьзвецржтъбнуимоп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2" r="12462"/>
            <a:stretch/>
          </p:blipFill>
          <p:spPr bwMode="auto">
            <a:xfrm>
              <a:off x="0" y="-83134"/>
              <a:ext cx="9252520" cy="7088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авоъгълник 2"/>
            <p:cNvSpPr/>
            <p:nvPr/>
          </p:nvSpPr>
          <p:spPr>
            <a:xfrm>
              <a:off x="0" y="5935006"/>
              <a:ext cx="1728192" cy="105566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pic>
        <p:nvPicPr>
          <p:cNvPr id="1032" name="Picture 8" descr="Ð ÐµÐ·ÑÐ»ÑÐ°Ñ Ñ Ð¸Ð·Ð¾Ð±ÑÐ°Ð¶ÐµÐ½Ð¸Ðµ Ð·Ð° Ð³ÑÐ±Ð° Ð·Ð° Ð´ÑÑÐºÐ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" y="436510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 ÐµÐ·ÑÐ»ÑÐ°Ñ Ñ Ð¸Ð·Ð¾Ð±ÑÐ°Ð¶ÐµÐ½Ð¸Ðµ Ð·Ð° girl animation  image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0769" y1="29643" x2="30769" y2="29643"/>
                        <a14:foregroundMark x1="28077" y1="24643" x2="28077" y2="24643"/>
                        <a14:foregroundMark x1="30769" y1="22857" x2="30769" y2="22857"/>
                        <a14:foregroundMark x1="31538" y1="22857" x2="31538" y2="22857"/>
                        <a14:foregroundMark x1="31923" y1="22857" x2="31923" y2="22857"/>
                        <a14:foregroundMark x1="31923" y1="23214" x2="35000" y2="25357"/>
                        <a14:foregroundMark x1="35000" y1="25714" x2="35385" y2="27500"/>
                        <a14:foregroundMark x1="35385" y1="27857" x2="35385" y2="27857"/>
                        <a14:foregroundMark x1="35000" y1="27857" x2="35000" y2="27857"/>
                        <a14:foregroundMark x1="33077" y1="28929" x2="33077" y2="28929"/>
                        <a14:foregroundMark x1="36154" y1="29643" x2="36154" y2="29643"/>
                        <a14:foregroundMark x1="30769" y1="31429" x2="30769" y2="31429"/>
                        <a14:foregroundMark x1="32692" y1="31429" x2="35385" y2="31071"/>
                        <a14:backgroundMark x1="34231" y1="25357" x2="34231" y2="2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11" y="4509120"/>
            <a:ext cx="494797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Ð ÐµÐ·ÑÐ»ÑÐ°Ñ Ñ Ð¸Ð·Ð¾Ð±ÑÐ°Ð¶ÐµÐ½Ð¸Ðµ Ð·Ð° girl animation  image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29" b="92500" l="3462" r="90769">
                        <a14:backgroundMark x1="50000" y1="80714" x2="50000" y2="80714"/>
                        <a14:backgroundMark x1="55385" y1="87857" x2="553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82" y="4725144"/>
            <a:ext cx="434619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323 C 0.00139 -0.03585 -0.00156 -0.07031 -0.00781 -0.10801 C -0.00972 -0.11934 -0.01145 -0.13067 -0.01371 -0.14177 C -0.01475 -0.14709 -0.01666 -0.15773 -0.01666 -0.1575 C -0.01614 -0.17762 -0.01614 -0.19751 -0.01527 -0.2174 C -0.0151 -0.22156 -0.01406 -0.22549 -0.01371 -0.22942 C -0.0125 -0.2426 -0.01076 -0.26897 -0.01076 -0.26874 C -0.01007 -0.41605 -0.03281 -0.48497 -0.00625 -0.58719 C -0.00416 -0.60824 0.00209 -0.62859 0.00712 -0.64871 C 0.00886 -0.66235 0.01042 -0.67924 0.01459 -0.69265 C 0.01754 -0.70213 0.02257 -0.70976 0.02657 -0.71832 C 0.02986 -0.72549 0.03247 -0.7359 0.03855 -0.74029 C 0.04375 -0.74422 0.05191 -0.7463 0.05799 -0.74815 C 0.06441 -0.74746 0.07101 -0.74839 0.07726 -0.7463 C 0.07934 -0.74561 0.08455 -0.73081 0.08785 -0.72641 C 0.09063 -0.71439 0.09618 -0.70491 0.10122 -0.6945 C 0.10486 -0.67854 0.11233 -0.66397 0.11754 -0.64871 C 0.12275 -0.63345 0.12396 -0.61633 0.12952 -0.60107 C 0.13351 -0.57563 0.12726 -0.61217 0.13698 -0.57123 C 0.1415 -0.55204 0.14115 -0.53099 0.14445 -0.51157 C 0.14618 -0.48867 0.14914 -0.46624 0.15348 -0.44404 C 0.15556 -0.4334 0.15938 -0.41212 0.15938 -0.41189 C 0.16111 -0.38483 0.16285 -0.35824 0.16389 -0.33072 C 0.16337 -0.27891 0.16233 -0.22734 0.16233 -0.17554 C 0.16233 -0.13738 0.15122 -0.06245 0.18334 -0.03446 C 0.18855 -0.04348 0.19289 -0.05343 0.19827 -0.06222 C 0.20747 -0.07725 0.21441 -0.08557 0.22066 -0.10407 C 0.229 -0.12882 0.23212 -0.15958 0.23559 -0.18548 C 0.23629 -0.19011 0.23594 -0.19519 0.23698 -0.19959 C 0.23872 -0.20653 0.24236 -0.21254 0.24445 -0.21948 C 0.24636 -0.2359 0.24931 -0.24584 0.25052 -0.26319 C 0.25191 -0.30481 0.25469 -0.34714 0.25938 -0.3883 C 0.26164 -0.40842 0.27066 -0.4253 0.27587 -0.44404 C 0.27917 -0.45606 0.28073 -0.47086 0.28629 -0.48173 C 0.28802 -0.50024 0.29011 -0.51897 0.29219 -0.53747 C 0.29271 -0.55736 0.29254 -0.57725 0.29375 -0.59714 C 0.29427 -0.60523 0.29757 -0.61286 0.29827 -0.62096 C 0.30052 -0.64963 0.29757 -0.63645 0.30122 -0.65079 C 0.30261 -0.66259 0.30382 -0.67392 0.31007 -0.68271 C 0.31355 -0.69589 0.32118 -0.70606 0.325 -0.71832 C 0.32778 -0.7278 0.33177 -0.73497 0.33698 -0.74237 C 0.34688 -0.74029 0.35556 -0.73844 0.36389 -0.73035 C 0.3691 -0.72526 0.37344 -0.71901 0.37882 -0.71439 C 0.3823 -0.71138 0.38855 -0.70629 0.3908 -0.70259 C 0.3941 -0.69704 0.39584 -0.68964 0.39948 -0.68456 C 0.40122 -0.68247 0.40261 -0.68062 0.40417 -0.67854 C 0.40816 -0.65865 0.40243 -0.68363 0.41007 -0.66282 C 0.41094 -0.66027 0.41094 -0.65727 0.41146 -0.65472 C 0.41233 -0.65195 0.41355 -0.6494 0.41459 -0.64686 C 0.41806 -0.62049 0.41667 -0.59644 0.425 -0.57123 C 0.43125 -0.53123 0.42743 -0.49006 0.42205 -0.45005 C 0.4158 -0.33812 0.40782 -0.22618 0.40417 -0.11402 C 0.40504 -0.07678 0.4033 -0.05273 0.41007 -0.02059 C 0.41146 -0.01388 0.41233 -0.00579 0.41615 -0.0007 C 0.4198 0.00439 0.42292 0.00393 0.42813 0.00531 C 0.46424 0.00254 0.46806 0.0104 0.48924 -0.00671 C 0.49427 -0.0155 0.50226 -0.02197 0.50712 -0.03053 C 0.52396 -0.06083 0.5165 -0.05366 0.52796 -0.08025 C 0.53907 -0.10569 0.55087 -0.13044 0.56233 -0.15565 C 0.56528 -0.16235 0.56754 -0.16975 0.57136 -0.17554 C 0.57483 -0.18086 0.57882 -0.18548 0.58177 -0.19149 C 0.60035 -0.22942 0.61355 -0.27429 0.6191 -0.31869 C 0.62049 -0.34274 0.62292 -0.36356 0.62813 -0.38645 C 0.63073 -0.41975 0.63611 -0.45236 0.63855 -0.4859 C 0.63907 -0.57887 0.58421 -0.7352 0.65052 -0.76411 C 0.65504 -0.76319 0.66094 -0.76319 0.66546 -0.76018 C 0.67796 -0.75185 0.66789 -0.75579 0.67882 -0.75232 C 0.68125 -0.74908 0.68386 -0.74561 0.68629 -0.74237 C 0.68785 -0.74029 0.6908 -0.73636 0.6908 -0.73613 C 0.6948 -0.71878 0.69966 -0.70768 0.70712 -0.69265 C 0.71007 -0.67415 0.71858 -0.65842 0.72361 -0.64085 C 0.72969 -0.61911 0.72327 -0.64362 0.72952 -0.61911 C 0.73004 -0.61703 0.73108 -0.61309 0.73108 -0.61286 C 0.7323 -0.59644 0.73559 -0.58372 0.73698 -0.5673 C 0.73629 -0.47711 0.73611 -0.40195 0.73247 -0.31684 C 0.73299 -0.24862 0.73264 -0.18016 0.73403 -0.11194 C 0.73455 -0.08349 0.74028 -0.06337 0.76233 -0.05643 C 0.78282 -0.03747 0.79271 -0.03446 0.8191 -0.03446 " pathEditMode="relative" rAng="0" ptsTypes="fffffffffffffffffffffffffffffffffffffffffffffffffffffffffffffffffffffffffffffA">
                                      <p:cBhvr>
                                        <p:cTn id="6" dur="7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45" y="-380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7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Ð ÐµÐ·ÑÐ»ÑÐ°Ñ Ñ Ð¸Ð·Ð¾Ð±ÑÐ°Ð¶ÐµÐ½Ð¸Ðµ Ð·Ð° girl animation  imag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769" y1="29643" x2="30769" y2="29643"/>
                        <a14:foregroundMark x1="28077" y1="24643" x2="28077" y2="24643"/>
                        <a14:foregroundMark x1="30769" y1="22857" x2="30769" y2="22857"/>
                        <a14:foregroundMark x1="31538" y1="22857" x2="31538" y2="22857"/>
                        <a14:foregroundMark x1="31923" y1="22857" x2="31923" y2="22857"/>
                        <a14:foregroundMark x1="31923" y1="23214" x2="35000" y2="25357"/>
                        <a14:foregroundMark x1="35000" y1="25714" x2="35385" y2="27500"/>
                        <a14:foregroundMark x1="35385" y1="27857" x2="35385" y2="27857"/>
                        <a14:foregroundMark x1="35000" y1="27857" x2="35000" y2="27857"/>
                        <a14:foregroundMark x1="33077" y1="28929" x2="33077" y2="28929"/>
                        <a14:foregroundMark x1="36154" y1="29643" x2="36154" y2="29643"/>
                        <a14:foregroundMark x1="30769" y1="31429" x2="30769" y2="31429"/>
                        <a14:foregroundMark x1="32692" y1="31429" x2="35385" y2="31071"/>
                        <a14:backgroundMark x1="34231" y1="25357" x2="34231" y2="2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11" y="4509120"/>
            <a:ext cx="494797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Ð ÐµÐ·ÑÐ»ÑÐ°Ñ Ñ Ð¸Ð·Ð¾Ð±ÑÐ°Ð¶ÐµÐ½Ð¸Ðµ Ð·Ð° girl animation  image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9" b="92500" l="3462" r="90769">
                        <a14:backgroundMark x1="50000" y1="80714" x2="50000" y2="80714"/>
                        <a14:backgroundMark x1="55385" y1="87857" x2="553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82" y="4725144"/>
            <a:ext cx="434619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ово поле 5"/>
          <p:cNvSpPr txBox="1"/>
          <p:nvPr/>
        </p:nvSpPr>
        <p:spPr>
          <a:xfrm>
            <a:off x="611560" y="457508"/>
            <a:ext cx="19442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800" dirty="0"/>
              <a:t>С</a:t>
            </a:r>
            <a:r>
              <a:rPr lang="bg-BG" sz="2800" dirty="0" smtClean="0"/>
              <a:t>ъздаден</a:t>
            </a:r>
            <a:endParaRPr lang="bg-BG" sz="2800" dirty="0"/>
          </a:p>
        </p:txBody>
      </p:sp>
      <p:sp>
        <p:nvSpPr>
          <p:cNvPr id="11" name="Стрелка надолу 10"/>
          <p:cNvSpPr/>
          <p:nvPr/>
        </p:nvSpPr>
        <p:spPr>
          <a:xfrm>
            <a:off x="1331640" y="1124744"/>
            <a:ext cx="252028" cy="9361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Стрелка надясно 11"/>
          <p:cNvSpPr/>
          <p:nvPr/>
        </p:nvSpPr>
        <p:spPr>
          <a:xfrm>
            <a:off x="2915816" y="575102"/>
            <a:ext cx="1152128" cy="26161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4283968" y="457508"/>
            <a:ext cx="1800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800" dirty="0" smtClean="0"/>
              <a:t>Издаден</a:t>
            </a:r>
            <a:endParaRPr lang="bg-BG" sz="2800" dirty="0"/>
          </a:p>
        </p:txBody>
      </p:sp>
      <p:sp>
        <p:nvSpPr>
          <p:cNvPr id="17" name="Стрелка надолу 16"/>
          <p:cNvSpPr/>
          <p:nvPr/>
        </p:nvSpPr>
        <p:spPr>
          <a:xfrm>
            <a:off x="4932040" y="1121922"/>
            <a:ext cx="252028" cy="9361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683568" y="2391271"/>
            <a:ext cx="172819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400" dirty="0" smtClean="0"/>
              <a:t>1887-1888г.</a:t>
            </a:r>
            <a:endParaRPr lang="bg-BG" sz="2400" dirty="0"/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4513748" y="2319263"/>
            <a:ext cx="108861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400" dirty="0" smtClean="0"/>
              <a:t>1894г.</a:t>
            </a:r>
            <a:endParaRPr lang="bg-BG" sz="2400" dirty="0"/>
          </a:p>
        </p:txBody>
      </p:sp>
      <p:grpSp>
        <p:nvGrpSpPr>
          <p:cNvPr id="20" name="Групиране 19"/>
          <p:cNvGrpSpPr/>
          <p:nvPr/>
        </p:nvGrpSpPr>
        <p:grpSpPr>
          <a:xfrm>
            <a:off x="179512" y="2852936"/>
            <a:ext cx="2640458" cy="2232248"/>
            <a:chOff x="275358" y="3068960"/>
            <a:chExt cx="2496442" cy="1872208"/>
          </a:xfrm>
        </p:grpSpPr>
        <p:pic>
          <p:nvPicPr>
            <p:cNvPr id="6146" name="Picture 2" descr="Ð ÐµÐ·ÑÐ»ÑÐ°Ñ Ñ Ð¸Ð·Ð¾Ð±ÑÐ°Ð¶ÐµÐ½Ð¸Ðµ Ð·Ð° Ð¾Ð´ÐµÑÐ° Ð² 19 Ð²ÐµÐ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58" y="3462026"/>
              <a:ext cx="2496442" cy="147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Текстово поле 15"/>
            <p:cNvSpPr txBox="1"/>
            <p:nvPr/>
          </p:nvSpPr>
          <p:spPr>
            <a:xfrm>
              <a:off x="971600" y="306896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/>
                <a:t>Одеса</a:t>
              </a:r>
              <a:endParaRPr lang="bg-BG" dirty="0"/>
            </a:p>
          </p:txBody>
        </p:sp>
      </p:grpSp>
      <p:grpSp>
        <p:nvGrpSpPr>
          <p:cNvPr id="21" name="Групиране 20"/>
          <p:cNvGrpSpPr/>
          <p:nvPr/>
        </p:nvGrpSpPr>
        <p:grpSpPr>
          <a:xfrm>
            <a:off x="2915816" y="3797215"/>
            <a:ext cx="2923710" cy="2199850"/>
            <a:chOff x="2817862" y="4509120"/>
            <a:chExt cx="2762250" cy="2089399"/>
          </a:xfrm>
        </p:grpSpPr>
        <p:pic>
          <p:nvPicPr>
            <p:cNvPr id="6148" name="Picture 4" descr="Ð ÐµÐ·ÑÐ»ÑÐ°Ñ Ñ Ð¸Ð·Ð¾Ð±ÑÐ°Ð¶ÐµÐ½Ð¸Ðµ Ð·Ð° ÑÐ¾ÑÐ¸Ñ Ð¿ÑÐµÐ· 19 Ð²ÐµÐº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862" y="4941168"/>
              <a:ext cx="2762250" cy="165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Текстово поле 17"/>
            <p:cNvSpPr txBox="1"/>
            <p:nvPr/>
          </p:nvSpPr>
          <p:spPr>
            <a:xfrm>
              <a:off x="3623037" y="4509120"/>
              <a:ext cx="1309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 smtClean="0"/>
                <a:t>България</a:t>
              </a:r>
              <a:endParaRPr lang="bg-BG" dirty="0"/>
            </a:p>
          </p:txBody>
        </p:sp>
      </p:grpSp>
      <p:sp>
        <p:nvSpPr>
          <p:cNvPr id="5" name="Овално изнесено означение 4"/>
          <p:cNvSpPr/>
          <p:nvPr/>
        </p:nvSpPr>
        <p:spPr>
          <a:xfrm>
            <a:off x="5816710" y="2204864"/>
            <a:ext cx="3219785" cy="2602130"/>
          </a:xfrm>
          <a:prstGeom prst="wedgeEllipseCallout">
            <a:avLst>
              <a:gd name="adj1" fmla="val -19696"/>
              <a:gd name="adj2" fmla="val 599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,,Под игото“ е първият български роман. Той е написан през 1887-1888г. в Одеса. Издаден е през 1894г. в България.</a:t>
            </a:r>
            <a:endParaRPr lang="bg-BG" dirty="0"/>
          </a:p>
        </p:txBody>
      </p:sp>
      <p:sp>
        <p:nvSpPr>
          <p:cNvPr id="22" name="Бутон: напред или следващ 21">
            <a:hlinkClick r:id="" action="ppaction://hlinkshowjump?jump=nextslide" highlightClick="1"/>
          </p:cNvPr>
          <p:cNvSpPr/>
          <p:nvPr/>
        </p:nvSpPr>
        <p:spPr>
          <a:xfrm>
            <a:off x="107504" y="6093296"/>
            <a:ext cx="720080" cy="576064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13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75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75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7" grpId="0" animBg="1"/>
      <p:bldP spid="15" grpId="0" animBg="1"/>
      <p:bldP spid="19" grpId="0" animBg="1"/>
      <p:bldP spid="5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 ÐµÐ·ÑÐ»ÑÐ°Ñ Ñ Ð¸Ð·Ð¾Ð±ÑÐ°Ð¶ÐµÐ½Ð¸Ðµ Ð·Ð° girl animation  imag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769" y1="29643" x2="30769" y2="29643"/>
                        <a14:foregroundMark x1="28077" y1="24643" x2="28077" y2="24643"/>
                        <a14:foregroundMark x1="30769" y1="22857" x2="30769" y2="22857"/>
                        <a14:foregroundMark x1="31538" y1="22857" x2="31538" y2="22857"/>
                        <a14:foregroundMark x1="31923" y1="22857" x2="31923" y2="22857"/>
                        <a14:foregroundMark x1="31923" y1="23214" x2="35000" y2="25357"/>
                        <a14:foregroundMark x1="35000" y1="25714" x2="35385" y2="27500"/>
                        <a14:foregroundMark x1="35385" y1="27857" x2="35385" y2="27857"/>
                        <a14:foregroundMark x1="35000" y1="27857" x2="35000" y2="27857"/>
                        <a14:foregroundMark x1="33077" y1="28929" x2="33077" y2="28929"/>
                        <a14:foregroundMark x1="36154" y1="29643" x2="36154" y2="29643"/>
                        <a14:foregroundMark x1="30769" y1="31429" x2="30769" y2="31429"/>
                        <a14:foregroundMark x1="32692" y1="31429" x2="35385" y2="31071"/>
                        <a14:backgroundMark x1="34231" y1="25357" x2="34231" y2="2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3053248"/>
            <a:ext cx="3519210" cy="378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Ð ÐµÐ·ÑÐ»ÑÐ°Ñ Ñ Ð¸Ð·Ð¾Ð±ÑÐ°Ð¶ÐµÐ½Ð¸Ðµ Ð·Ð° girl animation  image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9" b="92500" l="3462" r="90769">
                        <a14:backgroundMark x1="50000" y1="80714" x2="50000" y2="80714"/>
                        <a14:backgroundMark x1="55385" y1="87857" x2="553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272" y="3212976"/>
            <a:ext cx="3117185" cy="33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542" b="997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394"/>
          <a:stretch/>
        </p:blipFill>
        <p:spPr bwMode="auto">
          <a:xfrm>
            <a:off x="-1071129" y="5301642"/>
            <a:ext cx="10982994" cy="18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но изнесено означение 5"/>
          <p:cNvSpPr/>
          <p:nvPr/>
        </p:nvSpPr>
        <p:spPr>
          <a:xfrm>
            <a:off x="1691680" y="1124744"/>
            <a:ext cx="3031952" cy="201622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Освен ,,Под игото“ и своите разкази, Иван Вазов е написал и много стихотворения.</a:t>
            </a:r>
            <a:endParaRPr lang="bg-BG" dirty="0"/>
          </a:p>
        </p:txBody>
      </p:sp>
      <p:sp>
        <p:nvSpPr>
          <p:cNvPr id="7" name="Овално изнесено означение 6"/>
          <p:cNvSpPr/>
          <p:nvPr/>
        </p:nvSpPr>
        <p:spPr>
          <a:xfrm>
            <a:off x="1259632" y="980728"/>
            <a:ext cx="3600400" cy="2232248"/>
          </a:xfrm>
          <a:prstGeom prst="wedgeEllipseCallout">
            <a:avLst>
              <a:gd name="adj1" fmla="val 14366"/>
              <a:gd name="adj2" fmla="val 648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 </a:t>
            </a:r>
            <a:r>
              <a:rPr lang="bg-BG" dirty="0"/>
              <a:t>Н</a:t>
            </a:r>
            <a:r>
              <a:rPr lang="bg-BG" dirty="0" smtClean="0"/>
              <a:t>ай-известни сред тях са ,,Аз съм българче“, ,,Де е България“,  и ,,Опълченците на Шипка“.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612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901E-6 L -0.63906 0.00741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2" y="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4524E-7 L 0.37448 -0.0009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6" presetClass="exit" presetSubtype="32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7448 -0.00092 L -0.00364 -0.00092 " pathEditMode="relative" rAng="0" ptsTypes="AA">
                                      <p:cBhvr>
                                        <p:cTn id="26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63906 0.00741 L 0.01459 -0.00323 " pathEditMode="relative" rAng="0" ptsTypes="AA">
                                      <p:cBhvr>
                                        <p:cTn id="28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вободна форма 7"/>
          <p:cNvSpPr/>
          <p:nvPr/>
        </p:nvSpPr>
        <p:spPr>
          <a:xfrm>
            <a:off x="3059832" y="2564904"/>
            <a:ext cx="7200800" cy="4032448"/>
          </a:xfrm>
          <a:custGeom>
            <a:avLst/>
            <a:gdLst>
              <a:gd name="connsiteX0" fmla="*/ 2598 w 7386093"/>
              <a:gd name="connsiteY0" fmla="*/ 2700445 h 3232732"/>
              <a:gd name="connsiteX1" fmla="*/ 562157 w 7386093"/>
              <a:gd name="connsiteY1" fmla="*/ 1922523 h 3232732"/>
              <a:gd name="connsiteX2" fmla="*/ 1176306 w 7386093"/>
              <a:gd name="connsiteY2" fmla="*/ 1240134 h 3232732"/>
              <a:gd name="connsiteX3" fmla="*/ 1967876 w 7386093"/>
              <a:gd name="connsiteY3" fmla="*/ 557746 h 3232732"/>
              <a:gd name="connsiteX4" fmla="*/ 2691207 w 7386093"/>
              <a:gd name="connsiteY4" fmla="*/ 161961 h 3232732"/>
              <a:gd name="connsiteX5" fmla="*/ 3359948 w 7386093"/>
              <a:gd name="connsiteY5" fmla="*/ 11836 h 3232732"/>
              <a:gd name="connsiteX6" fmla="*/ 4247052 w 7386093"/>
              <a:gd name="connsiteY6" fmla="*/ 52779 h 3232732"/>
              <a:gd name="connsiteX7" fmla="*/ 4997679 w 7386093"/>
              <a:gd name="connsiteY7" fmla="*/ 393973 h 3232732"/>
              <a:gd name="connsiteX8" fmla="*/ 5529942 w 7386093"/>
              <a:gd name="connsiteY8" fmla="*/ 953531 h 3232732"/>
              <a:gd name="connsiteX9" fmla="*/ 5980318 w 7386093"/>
              <a:gd name="connsiteY9" fmla="*/ 1444851 h 3232732"/>
              <a:gd name="connsiteX10" fmla="*/ 6758240 w 7386093"/>
              <a:gd name="connsiteY10" fmla="*/ 1758749 h 3232732"/>
              <a:gd name="connsiteX11" fmla="*/ 7208616 w 7386093"/>
              <a:gd name="connsiteY11" fmla="*/ 2304660 h 3232732"/>
              <a:gd name="connsiteX12" fmla="*/ 7345094 w 7386093"/>
              <a:gd name="connsiteY12" fmla="*/ 2782331 h 3232732"/>
              <a:gd name="connsiteX13" fmla="*/ 7345094 w 7386093"/>
              <a:gd name="connsiteY13" fmla="*/ 2905161 h 3232732"/>
              <a:gd name="connsiteX14" fmla="*/ 6867422 w 7386093"/>
              <a:gd name="connsiteY14" fmla="*/ 2973400 h 3232732"/>
              <a:gd name="connsiteX15" fmla="*/ 3919506 w 7386093"/>
              <a:gd name="connsiteY15" fmla="*/ 3232708 h 3232732"/>
              <a:gd name="connsiteX16" fmla="*/ 794168 w 7386093"/>
              <a:gd name="connsiteY16" fmla="*/ 2987048 h 3232732"/>
              <a:gd name="connsiteX17" fmla="*/ 2598 w 7386093"/>
              <a:gd name="connsiteY17" fmla="*/ 2700445 h 323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86093" h="3232732">
                <a:moveTo>
                  <a:pt x="2598" y="2700445"/>
                </a:moveTo>
                <a:cubicBezTo>
                  <a:pt x="-36070" y="2523024"/>
                  <a:pt x="366539" y="2165908"/>
                  <a:pt x="562157" y="1922523"/>
                </a:cubicBezTo>
                <a:cubicBezTo>
                  <a:pt x="757775" y="1679138"/>
                  <a:pt x="942020" y="1467597"/>
                  <a:pt x="1176306" y="1240134"/>
                </a:cubicBezTo>
                <a:cubicBezTo>
                  <a:pt x="1410593" y="1012671"/>
                  <a:pt x="1715393" y="737441"/>
                  <a:pt x="1967876" y="557746"/>
                </a:cubicBezTo>
                <a:cubicBezTo>
                  <a:pt x="2220359" y="378051"/>
                  <a:pt x="2459195" y="252946"/>
                  <a:pt x="2691207" y="161961"/>
                </a:cubicBezTo>
                <a:cubicBezTo>
                  <a:pt x="2923219" y="70976"/>
                  <a:pt x="3100641" y="30033"/>
                  <a:pt x="3359948" y="11836"/>
                </a:cubicBezTo>
                <a:cubicBezTo>
                  <a:pt x="3619255" y="-6361"/>
                  <a:pt x="3974097" y="-10910"/>
                  <a:pt x="4247052" y="52779"/>
                </a:cubicBezTo>
                <a:cubicBezTo>
                  <a:pt x="4520007" y="116468"/>
                  <a:pt x="4783864" y="243848"/>
                  <a:pt x="4997679" y="393973"/>
                </a:cubicBezTo>
                <a:cubicBezTo>
                  <a:pt x="5211494" y="544098"/>
                  <a:pt x="5366169" y="778385"/>
                  <a:pt x="5529942" y="953531"/>
                </a:cubicBezTo>
                <a:cubicBezTo>
                  <a:pt x="5693715" y="1128677"/>
                  <a:pt x="5775602" y="1310648"/>
                  <a:pt x="5980318" y="1444851"/>
                </a:cubicBezTo>
                <a:cubicBezTo>
                  <a:pt x="6185034" y="1579054"/>
                  <a:pt x="6553524" y="1615448"/>
                  <a:pt x="6758240" y="1758749"/>
                </a:cubicBezTo>
                <a:cubicBezTo>
                  <a:pt x="6962956" y="1902050"/>
                  <a:pt x="7110807" y="2134063"/>
                  <a:pt x="7208616" y="2304660"/>
                </a:cubicBezTo>
                <a:cubicBezTo>
                  <a:pt x="7306425" y="2475257"/>
                  <a:pt x="7322348" y="2682248"/>
                  <a:pt x="7345094" y="2782331"/>
                </a:cubicBezTo>
                <a:cubicBezTo>
                  <a:pt x="7367840" y="2882414"/>
                  <a:pt x="7424706" y="2873316"/>
                  <a:pt x="7345094" y="2905161"/>
                </a:cubicBezTo>
                <a:cubicBezTo>
                  <a:pt x="7265482" y="2937006"/>
                  <a:pt x="6867422" y="2973400"/>
                  <a:pt x="6867422" y="2973400"/>
                </a:cubicBezTo>
                <a:cubicBezTo>
                  <a:pt x="6296491" y="3027991"/>
                  <a:pt x="4931715" y="3230433"/>
                  <a:pt x="3919506" y="3232708"/>
                </a:cubicBezTo>
                <a:cubicBezTo>
                  <a:pt x="2907297" y="3234983"/>
                  <a:pt x="1446986" y="3078033"/>
                  <a:pt x="794168" y="2987048"/>
                </a:cubicBezTo>
                <a:cubicBezTo>
                  <a:pt x="141350" y="2896063"/>
                  <a:pt x="41266" y="2877866"/>
                  <a:pt x="2598" y="2700445"/>
                </a:cubicBezTo>
                <a:close/>
              </a:path>
            </a:pathLst>
          </a:custGeom>
          <a:gradFill>
            <a:gsLst>
              <a:gs pos="0">
                <a:srgbClr val="B0C97C"/>
              </a:gs>
              <a:gs pos="59000">
                <a:srgbClr val="C0B065"/>
              </a:gs>
              <a:gs pos="30000">
                <a:srgbClr val="C7BD78"/>
              </a:gs>
              <a:gs pos="100000">
                <a:srgbClr val="B47814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Свободна форма 6"/>
          <p:cNvSpPr/>
          <p:nvPr/>
        </p:nvSpPr>
        <p:spPr>
          <a:xfrm>
            <a:off x="-1188640" y="2564904"/>
            <a:ext cx="7181125" cy="3888432"/>
          </a:xfrm>
          <a:custGeom>
            <a:avLst/>
            <a:gdLst>
              <a:gd name="connsiteX0" fmla="*/ 2598 w 7386093"/>
              <a:gd name="connsiteY0" fmla="*/ 2700445 h 3232732"/>
              <a:gd name="connsiteX1" fmla="*/ 562157 w 7386093"/>
              <a:gd name="connsiteY1" fmla="*/ 1922523 h 3232732"/>
              <a:gd name="connsiteX2" fmla="*/ 1176306 w 7386093"/>
              <a:gd name="connsiteY2" fmla="*/ 1240134 h 3232732"/>
              <a:gd name="connsiteX3" fmla="*/ 1967876 w 7386093"/>
              <a:gd name="connsiteY3" fmla="*/ 557746 h 3232732"/>
              <a:gd name="connsiteX4" fmla="*/ 2691207 w 7386093"/>
              <a:gd name="connsiteY4" fmla="*/ 161961 h 3232732"/>
              <a:gd name="connsiteX5" fmla="*/ 3359948 w 7386093"/>
              <a:gd name="connsiteY5" fmla="*/ 11836 h 3232732"/>
              <a:gd name="connsiteX6" fmla="*/ 4247052 w 7386093"/>
              <a:gd name="connsiteY6" fmla="*/ 52779 h 3232732"/>
              <a:gd name="connsiteX7" fmla="*/ 4997679 w 7386093"/>
              <a:gd name="connsiteY7" fmla="*/ 393973 h 3232732"/>
              <a:gd name="connsiteX8" fmla="*/ 5529942 w 7386093"/>
              <a:gd name="connsiteY8" fmla="*/ 953531 h 3232732"/>
              <a:gd name="connsiteX9" fmla="*/ 5980318 w 7386093"/>
              <a:gd name="connsiteY9" fmla="*/ 1444851 h 3232732"/>
              <a:gd name="connsiteX10" fmla="*/ 6758240 w 7386093"/>
              <a:gd name="connsiteY10" fmla="*/ 1758749 h 3232732"/>
              <a:gd name="connsiteX11" fmla="*/ 7208616 w 7386093"/>
              <a:gd name="connsiteY11" fmla="*/ 2304660 h 3232732"/>
              <a:gd name="connsiteX12" fmla="*/ 7345094 w 7386093"/>
              <a:gd name="connsiteY12" fmla="*/ 2782331 h 3232732"/>
              <a:gd name="connsiteX13" fmla="*/ 7345094 w 7386093"/>
              <a:gd name="connsiteY13" fmla="*/ 2905161 h 3232732"/>
              <a:gd name="connsiteX14" fmla="*/ 6867422 w 7386093"/>
              <a:gd name="connsiteY14" fmla="*/ 2973400 h 3232732"/>
              <a:gd name="connsiteX15" fmla="*/ 3919506 w 7386093"/>
              <a:gd name="connsiteY15" fmla="*/ 3232708 h 3232732"/>
              <a:gd name="connsiteX16" fmla="*/ 794168 w 7386093"/>
              <a:gd name="connsiteY16" fmla="*/ 2987048 h 3232732"/>
              <a:gd name="connsiteX17" fmla="*/ 2598 w 7386093"/>
              <a:gd name="connsiteY17" fmla="*/ 2700445 h 323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86093" h="3232732">
                <a:moveTo>
                  <a:pt x="2598" y="2700445"/>
                </a:moveTo>
                <a:cubicBezTo>
                  <a:pt x="-36070" y="2523024"/>
                  <a:pt x="366539" y="2165908"/>
                  <a:pt x="562157" y="1922523"/>
                </a:cubicBezTo>
                <a:cubicBezTo>
                  <a:pt x="757775" y="1679138"/>
                  <a:pt x="942020" y="1467597"/>
                  <a:pt x="1176306" y="1240134"/>
                </a:cubicBezTo>
                <a:cubicBezTo>
                  <a:pt x="1410593" y="1012671"/>
                  <a:pt x="1715393" y="737441"/>
                  <a:pt x="1967876" y="557746"/>
                </a:cubicBezTo>
                <a:cubicBezTo>
                  <a:pt x="2220359" y="378051"/>
                  <a:pt x="2459195" y="252946"/>
                  <a:pt x="2691207" y="161961"/>
                </a:cubicBezTo>
                <a:cubicBezTo>
                  <a:pt x="2923219" y="70976"/>
                  <a:pt x="3100641" y="30033"/>
                  <a:pt x="3359948" y="11836"/>
                </a:cubicBezTo>
                <a:cubicBezTo>
                  <a:pt x="3619255" y="-6361"/>
                  <a:pt x="3974097" y="-10910"/>
                  <a:pt x="4247052" y="52779"/>
                </a:cubicBezTo>
                <a:cubicBezTo>
                  <a:pt x="4520007" y="116468"/>
                  <a:pt x="4783864" y="243848"/>
                  <a:pt x="4997679" y="393973"/>
                </a:cubicBezTo>
                <a:cubicBezTo>
                  <a:pt x="5211494" y="544098"/>
                  <a:pt x="5366169" y="778385"/>
                  <a:pt x="5529942" y="953531"/>
                </a:cubicBezTo>
                <a:cubicBezTo>
                  <a:pt x="5693715" y="1128677"/>
                  <a:pt x="5775602" y="1310648"/>
                  <a:pt x="5980318" y="1444851"/>
                </a:cubicBezTo>
                <a:cubicBezTo>
                  <a:pt x="6185034" y="1579054"/>
                  <a:pt x="6553524" y="1615448"/>
                  <a:pt x="6758240" y="1758749"/>
                </a:cubicBezTo>
                <a:cubicBezTo>
                  <a:pt x="6962956" y="1902050"/>
                  <a:pt x="7110807" y="2134063"/>
                  <a:pt x="7208616" y="2304660"/>
                </a:cubicBezTo>
                <a:cubicBezTo>
                  <a:pt x="7306425" y="2475257"/>
                  <a:pt x="7322348" y="2682248"/>
                  <a:pt x="7345094" y="2782331"/>
                </a:cubicBezTo>
                <a:cubicBezTo>
                  <a:pt x="7367840" y="2882414"/>
                  <a:pt x="7424706" y="2873316"/>
                  <a:pt x="7345094" y="2905161"/>
                </a:cubicBezTo>
                <a:cubicBezTo>
                  <a:pt x="7265482" y="2937006"/>
                  <a:pt x="6867422" y="2973400"/>
                  <a:pt x="6867422" y="2973400"/>
                </a:cubicBezTo>
                <a:cubicBezTo>
                  <a:pt x="6296491" y="3027991"/>
                  <a:pt x="4931715" y="3230433"/>
                  <a:pt x="3919506" y="3232708"/>
                </a:cubicBezTo>
                <a:cubicBezTo>
                  <a:pt x="2907297" y="3234983"/>
                  <a:pt x="1446986" y="3078033"/>
                  <a:pt x="794168" y="2987048"/>
                </a:cubicBezTo>
                <a:cubicBezTo>
                  <a:pt x="141350" y="2896063"/>
                  <a:pt x="41266" y="2877866"/>
                  <a:pt x="2598" y="2700445"/>
                </a:cubicBezTo>
                <a:close/>
              </a:path>
            </a:pathLst>
          </a:custGeom>
          <a:gradFill>
            <a:gsLst>
              <a:gs pos="0">
                <a:srgbClr val="B0C97C"/>
              </a:gs>
              <a:gs pos="59000">
                <a:srgbClr val="C0B065"/>
              </a:gs>
              <a:gs pos="30000">
                <a:srgbClr val="C7BD78"/>
              </a:gs>
              <a:gs pos="100000">
                <a:srgbClr val="B47814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3" b="93678" l="7200" r="91600">
                        <a14:foregroundMark x1="23600" y1="58621" x2="23600" y2="58621"/>
                        <a14:foregroundMark x1="76800" y1="51149" x2="76800" y2="51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488" y="2564904"/>
            <a:ext cx="259228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542" b="997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394"/>
          <a:stretch/>
        </p:blipFill>
        <p:spPr bwMode="auto">
          <a:xfrm>
            <a:off x="-1071129" y="5301642"/>
            <a:ext cx="10982994" cy="18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942218" y="0"/>
            <a:ext cx="2195735" cy="205172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074" name="Picture 2" descr="Ð ÐµÐ·ÑÐ»ÑÐ°Ñ Ñ Ð¸Ð·Ð¾Ð±ÑÐ°Ð¶ÐµÐ½Ð¸Ðµ Ð·Ð° bird clip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0552" y="651107"/>
            <a:ext cx="936104" cy="79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614149" y="326261"/>
            <a:ext cx="3021747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АЗ СЪМ БЪЛГАРЧЕ</a:t>
            </a:r>
          </a:p>
          <a:p>
            <a:endParaRPr lang="ru-RU" sz="1600" dirty="0" smtClean="0"/>
          </a:p>
          <a:p>
            <a:r>
              <a:rPr lang="ru-RU" sz="1600" dirty="0" smtClean="0"/>
              <a:t>Аз </a:t>
            </a:r>
            <a:r>
              <a:rPr lang="ru-RU" sz="1600" dirty="0" err="1"/>
              <a:t>съм</a:t>
            </a:r>
            <a:r>
              <a:rPr lang="ru-RU" sz="1600" dirty="0"/>
              <a:t> </a:t>
            </a:r>
            <a:r>
              <a:rPr lang="ru-RU" sz="1600" dirty="0" err="1"/>
              <a:t>българче</a:t>
            </a:r>
            <a:r>
              <a:rPr lang="ru-RU" sz="1600" dirty="0"/>
              <a:t> и </a:t>
            </a:r>
            <a:r>
              <a:rPr lang="ru-RU" sz="1600" dirty="0" err="1"/>
              <a:t>силна</a:t>
            </a:r>
            <a:endParaRPr lang="ru-RU" sz="1600" dirty="0"/>
          </a:p>
          <a:p>
            <a:r>
              <a:rPr lang="ru-RU" sz="1600" dirty="0" smtClean="0"/>
              <a:t>майка </a:t>
            </a:r>
            <a:r>
              <a:rPr lang="ru-RU" sz="1600" dirty="0"/>
              <a:t>мене е родила;</a:t>
            </a:r>
          </a:p>
          <a:p>
            <a:r>
              <a:rPr lang="ru-RU" sz="1600" dirty="0" smtClean="0"/>
              <a:t>с </a:t>
            </a:r>
            <a:r>
              <a:rPr lang="ru-RU" sz="1600" dirty="0" err="1"/>
              <a:t>хубости</a:t>
            </a:r>
            <a:r>
              <a:rPr lang="ru-RU" sz="1600" dirty="0"/>
              <a:t>, блага </a:t>
            </a:r>
            <a:r>
              <a:rPr lang="ru-RU" sz="1600" dirty="0" err="1"/>
              <a:t>обилна</a:t>
            </a:r>
            <a:endParaRPr lang="ru-RU" sz="1600" dirty="0"/>
          </a:p>
          <a:p>
            <a:r>
              <a:rPr lang="ru-RU" sz="1600" dirty="0"/>
              <a:t>е</a:t>
            </a:r>
            <a:r>
              <a:rPr lang="ru-RU" sz="1600" dirty="0" smtClean="0"/>
              <a:t> </a:t>
            </a:r>
            <a:r>
              <a:rPr lang="ru-RU" sz="1600" dirty="0" err="1" smtClean="0"/>
              <a:t>родината</a:t>
            </a:r>
            <a:r>
              <a:rPr lang="ru-RU" sz="1600" dirty="0" smtClean="0"/>
              <a:t> ми </a:t>
            </a:r>
            <a:r>
              <a:rPr lang="ru-RU" sz="1600" dirty="0"/>
              <a:t>мила.</a:t>
            </a:r>
          </a:p>
          <a:p>
            <a:endParaRPr lang="ru-RU" sz="1600" dirty="0"/>
          </a:p>
          <a:p>
            <a:r>
              <a:rPr lang="ru-RU" sz="1600" dirty="0" smtClean="0"/>
              <a:t> Аз </a:t>
            </a:r>
            <a:r>
              <a:rPr lang="ru-RU" sz="1600" dirty="0" err="1"/>
              <a:t>съм</a:t>
            </a:r>
            <a:r>
              <a:rPr lang="ru-RU" sz="1600" dirty="0"/>
              <a:t> </a:t>
            </a:r>
            <a:r>
              <a:rPr lang="ru-RU" sz="1600" dirty="0" err="1"/>
              <a:t>българче</a:t>
            </a:r>
            <a:r>
              <a:rPr lang="ru-RU" sz="1600" dirty="0"/>
              <a:t>. </a:t>
            </a:r>
            <a:r>
              <a:rPr lang="ru-RU" sz="1600" dirty="0" err="1"/>
              <a:t>Обичам</a:t>
            </a:r>
            <a:endParaRPr lang="ru-RU" sz="1600" dirty="0"/>
          </a:p>
          <a:p>
            <a:r>
              <a:rPr lang="ru-RU" sz="1600" dirty="0" err="1" smtClean="0"/>
              <a:t>наште</a:t>
            </a:r>
            <a:r>
              <a:rPr lang="ru-RU" sz="1600" dirty="0" smtClean="0"/>
              <a:t> </a:t>
            </a:r>
            <a:r>
              <a:rPr lang="ru-RU" sz="1600" dirty="0" err="1"/>
              <a:t>планини</a:t>
            </a:r>
            <a:r>
              <a:rPr lang="ru-RU" sz="1600" dirty="0"/>
              <a:t> зелени,</a:t>
            </a:r>
          </a:p>
          <a:p>
            <a:r>
              <a:rPr lang="ru-RU" sz="1600" dirty="0" err="1" smtClean="0"/>
              <a:t>българин</a:t>
            </a:r>
            <a:r>
              <a:rPr lang="ru-RU" sz="1600" dirty="0" smtClean="0"/>
              <a:t> </a:t>
            </a:r>
            <a:r>
              <a:rPr lang="ru-RU" sz="1600" dirty="0"/>
              <a:t>да се </a:t>
            </a:r>
            <a:r>
              <a:rPr lang="ru-RU" sz="1600" dirty="0" err="1"/>
              <a:t>наричам</a:t>
            </a:r>
            <a:r>
              <a:rPr lang="ru-RU" sz="1600" dirty="0"/>
              <a:t> -</a:t>
            </a:r>
          </a:p>
          <a:p>
            <a:r>
              <a:rPr lang="ru-RU" sz="1600" dirty="0" err="1" smtClean="0"/>
              <a:t>първа</a:t>
            </a:r>
            <a:r>
              <a:rPr lang="ru-RU" sz="1600" dirty="0" smtClean="0"/>
              <a:t> </a:t>
            </a:r>
            <a:r>
              <a:rPr lang="ru-RU" sz="1600" dirty="0" err="1"/>
              <a:t>радост</a:t>
            </a:r>
            <a:r>
              <a:rPr lang="ru-RU" sz="1600" dirty="0"/>
              <a:t> е за мене.</a:t>
            </a:r>
          </a:p>
          <a:p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 smtClean="0"/>
              <a:t>Аз </a:t>
            </a:r>
            <a:r>
              <a:rPr lang="ru-RU" sz="1600" dirty="0" err="1"/>
              <a:t>съм</a:t>
            </a:r>
            <a:r>
              <a:rPr lang="ru-RU" sz="1600" dirty="0"/>
              <a:t> </a:t>
            </a:r>
            <a:r>
              <a:rPr lang="ru-RU" sz="1600" dirty="0" err="1"/>
              <a:t>българче</a:t>
            </a:r>
            <a:r>
              <a:rPr lang="ru-RU" sz="1600" dirty="0"/>
              <a:t> свободно,</a:t>
            </a:r>
          </a:p>
          <a:p>
            <a:r>
              <a:rPr lang="ru-RU" sz="1600" dirty="0" smtClean="0"/>
              <a:t>в </a:t>
            </a:r>
            <a:r>
              <a:rPr lang="ru-RU" sz="1600" dirty="0"/>
              <a:t>край свободен аз </a:t>
            </a:r>
            <a:r>
              <a:rPr lang="ru-RU" sz="1600" dirty="0" err="1"/>
              <a:t>живея</a:t>
            </a:r>
            <a:r>
              <a:rPr lang="ru-RU" sz="1600" dirty="0"/>
              <a:t>,</a:t>
            </a:r>
          </a:p>
          <a:p>
            <a:r>
              <a:rPr lang="ru-RU" sz="1600" dirty="0" err="1" smtClean="0"/>
              <a:t>всичко</a:t>
            </a:r>
            <a:r>
              <a:rPr lang="ru-RU" sz="1600" dirty="0" smtClean="0"/>
              <a:t> </a:t>
            </a:r>
            <a:r>
              <a:rPr lang="ru-RU" sz="1600" dirty="0" err="1"/>
              <a:t>българско</a:t>
            </a:r>
            <a:r>
              <a:rPr lang="ru-RU" sz="1600" dirty="0"/>
              <a:t> и родно</a:t>
            </a:r>
          </a:p>
          <a:p>
            <a:r>
              <a:rPr lang="ru-RU" sz="1600" dirty="0" smtClean="0"/>
              <a:t>любя</a:t>
            </a:r>
            <a:r>
              <a:rPr lang="ru-RU" sz="1600" dirty="0"/>
              <a:t>, </a:t>
            </a:r>
            <a:r>
              <a:rPr lang="ru-RU" sz="1600" dirty="0" err="1"/>
              <a:t>тача</a:t>
            </a:r>
            <a:r>
              <a:rPr lang="ru-RU" sz="1600" dirty="0"/>
              <a:t> и милея.</a:t>
            </a:r>
          </a:p>
          <a:p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 smtClean="0"/>
              <a:t>Аз </a:t>
            </a:r>
            <a:r>
              <a:rPr lang="ru-RU" sz="1600" dirty="0" err="1"/>
              <a:t>съм</a:t>
            </a:r>
            <a:r>
              <a:rPr lang="ru-RU" sz="1600" dirty="0"/>
              <a:t> </a:t>
            </a:r>
            <a:r>
              <a:rPr lang="ru-RU" sz="1600" dirty="0" err="1"/>
              <a:t>българче</a:t>
            </a:r>
            <a:r>
              <a:rPr lang="ru-RU" sz="1600" dirty="0"/>
              <a:t> и </a:t>
            </a:r>
            <a:r>
              <a:rPr lang="ru-RU" sz="1600" dirty="0" err="1"/>
              <a:t>расна</a:t>
            </a:r>
            <a:endParaRPr lang="ru-RU" sz="1600" dirty="0"/>
          </a:p>
          <a:p>
            <a:r>
              <a:rPr lang="ru-RU" sz="1600" dirty="0" smtClean="0"/>
              <a:t>в </a:t>
            </a:r>
            <a:r>
              <a:rPr lang="ru-RU" sz="1600" dirty="0"/>
              <a:t>дни велики, в славно </a:t>
            </a:r>
            <a:r>
              <a:rPr lang="ru-RU" sz="1600" dirty="0" err="1"/>
              <a:t>време</a:t>
            </a:r>
            <a:r>
              <a:rPr lang="ru-RU" sz="1600" dirty="0"/>
              <a:t>,</a:t>
            </a:r>
          </a:p>
          <a:p>
            <a:r>
              <a:rPr lang="ru-RU" sz="1600" dirty="0" err="1" smtClean="0"/>
              <a:t>син</a:t>
            </a:r>
            <a:r>
              <a:rPr lang="ru-RU" sz="1600" dirty="0" smtClean="0"/>
              <a:t> </a:t>
            </a:r>
            <a:r>
              <a:rPr lang="ru-RU" sz="1600" dirty="0" err="1"/>
              <a:t>съм</a:t>
            </a:r>
            <a:r>
              <a:rPr lang="ru-RU" sz="1600" dirty="0"/>
              <a:t> на </a:t>
            </a:r>
            <a:r>
              <a:rPr lang="ru-RU" sz="1600" dirty="0" err="1"/>
              <a:t>земя</a:t>
            </a:r>
            <a:r>
              <a:rPr lang="ru-RU" sz="1600" dirty="0"/>
              <a:t> прекрасна,</a:t>
            </a:r>
          </a:p>
          <a:p>
            <a:r>
              <a:rPr lang="ru-RU" sz="1600" dirty="0" err="1" smtClean="0"/>
              <a:t>син</a:t>
            </a:r>
            <a:r>
              <a:rPr lang="ru-RU" sz="1600" dirty="0" smtClean="0"/>
              <a:t> </a:t>
            </a:r>
            <a:r>
              <a:rPr lang="ru-RU" sz="1600" dirty="0" err="1"/>
              <a:t>съм</a:t>
            </a:r>
            <a:r>
              <a:rPr lang="ru-RU" sz="1600" dirty="0"/>
              <a:t> на </a:t>
            </a:r>
            <a:r>
              <a:rPr lang="ru-RU" sz="1600" dirty="0" err="1"/>
              <a:t>юнашко</a:t>
            </a:r>
            <a:r>
              <a:rPr lang="ru-RU" sz="1600" dirty="0"/>
              <a:t> </a:t>
            </a:r>
            <a:r>
              <a:rPr lang="ru-RU" sz="1600" dirty="0" err="1"/>
              <a:t>племе</a:t>
            </a:r>
            <a:r>
              <a:rPr lang="ru-RU" sz="1600" dirty="0"/>
              <a:t>.</a:t>
            </a:r>
            <a:endParaRPr lang="bg-BG" sz="1600" dirty="0"/>
          </a:p>
        </p:txBody>
      </p:sp>
      <p:sp>
        <p:nvSpPr>
          <p:cNvPr id="10" name="Бутон: напред или следващ 9">
            <a:hlinkClick r:id="" action="ppaction://hlinkshowjump?jump=nextslide" highlightClick="1"/>
          </p:cNvPr>
          <p:cNvSpPr/>
          <p:nvPr/>
        </p:nvSpPr>
        <p:spPr>
          <a:xfrm>
            <a:off x="8532440" y="6281936"/>
            <a:ext cx="576064" cy="576064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768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63275E-6 C -0.01961 0.00693 -0.03593 0.01017 -0.05677 0.01202 C -0.06579 0.01641 -0.07482 0.02243 -0.0835 0.02798 C -0.08836 0.03098 -0.0927 0.03098 -0.09704 0.03584 C -0.1019 0.04116 -0.10364 0.04717 -0.10902 0.0518 C -0.11336 0.06035 -0.11788 0.07215 -0.12534 0.07562 C -0.13055 0.08649 -0.13923 0.09065 -0.14618 0.09944 C -0.15 0.10429 -0.15156 0.1073 -0.15677 0.10938 C -0.16319 0.12256 -0.15572 0.10985 -0.16423 0.11748 C -0.16597 0.1191 -0.16684 0.12187 -0.16857 0.12326 C -0.17343 0.12696 -0.17968 0.12788 -0.18506 0.12927 C -0.19201 0.12858 -0.19913 0.12973 -0.2059 0.12742 C -0.20937 0.12627 -0.21197 0.1221 -0.21493 0.11933 C -0.21649 0.11794 -0.21944 0.1154 -0.21944 0.1154 C -0.22222 0.10383 -0.22447 0.09481 -0.22534 0.08163 C -0.22604 0.07238 -0.22465 0.06197 -0.22829 0.05388 C -0.22968 0.05087 -0.23593 0.04532 -0.23732 0.04393 C -0.24062 0.03723 -0.24496 0.03353 -0.2493 0.02798 C -0.26197 0.01133 -0.27361 0.00624 -0.29097 0.00207 C -0.33697 0.00416 -0.38142 0.01179 -0.4269 0.01988 C -0.46423 0.01849 -0.50173 0.01849 -0.53888 0.01202 C -0.55347 0.00693 -0.53333 0.01364 -0.55815 0.00809 C -0.56701 0.00624 -0.57638 0.00184 -0.58506 -0.00186 C -0.61024 -0.02383 -0.64843 -0.02892 -0.6776 -0.02984 C -0.71093 -0.03077 -0.74427 -0.031 -0.7776 -0.03169 C -0.84774 -0.03724 -0.81145 -0.03608 -0.88663 -0.03377 C -0.89583 -0.03053 -0.90347 -0.02915 -0.91336 -0.02776 C -0.92638 -0.02336 -0.94027 -0.02151 -0.95364 -0.0199 C -0.96319 -0.0155 -0.97361 -0.01203 -0.9835 -0.00995 C -0.99409 -0.00417 -1.00538 0.00022 -1.01649 0.00416 C -1.02118 0.00855 -1.02673 0.0104 -1.03142 0.0141 C -1.04774 0.02728 -1.03611 0.0215 -1.04618 0.0259 C -1.05295 0.03445 -1.06684 0.04301 -1.07604 0.04578 C -1.08975 0.05758 -1.07656 0.04763 -1.11197 0.0518 C -1.13385 0.05434 -1.15677 0.05827 -1.17916 0.06174 C -1.18194 0.0629 -1.1868 0.06521 -1.18958 0.06567 C -1.19461 0.0666 -1.20451 0.06775 -1.20451 0.06775 " pathEditMode="relative" ptsTypes="ffffffffffffffffffffffffffffffffffffA">
                                      <p:cBhvr>
                                        <p:cTn id="17" dur="1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38889E-6 -2.86772E-6 L -0.40156 -0.00601 " pathEditMode="relative" rAng="0" ptsTypes="AA">
                                      <p:cBhvr>
                                        <p:cTn id="24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  <p:bldP spid="2" grpId="0" animBg="1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775</Words>
  <Application>Microsoft Office PowerPoint</Application>
  <PresentationFormat>Презентация на цял екран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Titi</dc:creator>
  <cp:lastModifiedBy>Titi</cp:lastModifiedBy>
  <cp:revision>77</cp:revision>
  <dcterms:created xsi:type="dcterms:W3CDTF">2019-06-12T13:38:47Z</dcterms:created>
  <dcterms:modified xsi:type="dcterms:W3CDTF">2019-06-21T09:20:30Z</dcterms:modified>
</cp:coreProperties>
</file>