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3" r:id="rId3"/>
    <p:sldId id="265" r:id="rId4"/>
    <p:sldId id="264" r:id="rId5"/>
    <p:sldId id="257" r:id="rId6"/>
    <p:sldId id="266" r:id="rId7"/>
    <p:sldId id="267" r:id="rId8"/>
    <p:sldId id="268" r:id="rId9"/>
    <p:sldId id="269" r:id="rId10"/>
    <p:sldId id="272" r:id="rId11"/>
    <p:sldId id="270" r:id="rId12"/>
    <p:sldId id="271" r:id="rId13"/>
    <p:sldId id="273" r:id="rId1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1E13"/>
    <a:srgbClr val="712D1C"/>
    <a:srgbClr val="5F2517"/>
    <a:srgbClr val="FF0000"/>
    <a:srgbClr val="344142"/>
    <a:srgbClr val="546B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авоъгъл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24.4.2018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24.4.2018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авоъгъл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авоъгъл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24.4.2018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24.4.2018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авоъгъл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авоъгъл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3" name="Правоъгъл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авоъгъл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24.4.2018 г.</a:t>
            </a:fld>
            <a:endParaRPr lang="bg-BG"/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2B35730-BCF4-4396-B8B9-CDCD4DB8B04E}" type="datetimeFigureOut">
              <a:rPr lang="bg-BG" smtClean="0"/>
              <a:pPr/>
              <a:t>24.4.2018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Контейнер за съдържани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2" name="Контейнер за съдържани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авоъгъл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авоъгъл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авоъгъл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ъгъл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24.4.2018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bg-BG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Контейнер за съдържани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6" name="Контейнер за съдържани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3" name="Заглавие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24.4.2018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авоъгъл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авоъгъл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авоъгъл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авоъгъл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24.4.2018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авоъгъл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авоъгъл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авоъгъл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авоъгъл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8" name="Правоъгъл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Контейнер за съдържани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1" name="Правоъгъл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24.4.2018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аво съединение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авоъгъл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авоъгъл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авоъгъл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авоъгъл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22" name="Правоъгъл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2B35730-BCF4-4396-B8B9-CDCD4DB8B04E}" type="datetimeFigureOut">
              <a:rPr lang="bg-BG" smtClean="0"/>
              <a:pPr/>
              <a:t>24.4.2018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авоъгъл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авоъгъл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B35730-BCF4-4396-B8B9-CDCD4DB8B04E}" type="datetimeFigureOut">
              <a:rPr lang="bg-BG" smtClean="0"/>
              <a:pPr/>
              <a:t>24.4.2018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8" name="Правоъгъл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11560" y="2636912"/>
            <a:ext cx="7916416" cy="3168352"/>
          </a:xfrm>
        </p:spPr>
        <p:txBody>
          <a:bodyPr>
            <a:noAutofit/>
          </a:bodyPr>
          <a:lstStyle/>
          <a:p>
            <a:r>
              <a:rPr lang="ru-RU" sz="3600" dirty="0" err="1" smtClean="0">
                <a:solidFill>
                  <a:srgbClr val="5F2517"/>
                </a:solidFill>
              </a:rPr>
              <a:t>Държавен</a:t>
            </a:r>
            <a:r>
              <a:rPr lang="ru-RU" sz="3600" dirty="0" smtClean="0">
                <a:solidFill>
                  <a:srgbClr val="5F2517"/>
                </a:solidFill>
              </a:rPr>
              <a:t> </a:t>
            </a:r>
            <a:r>
              <a:rPr lang="ru-RU" sz="3600" dirty="0" smtClean="0">
                <a:solidFill>
                  <a:srgbClr val="5F2517"/>
                </a:solidFill>
              </a:rPr>
              <a:t>прием на </a:t>
            </a:r>
            <a:r>
              <a:rPr lang="ru-RU" sz="3600" dirty="0" err="1" smtClean="0">
                <a:solidFill>
                  <a:srgbClr val="5F2517"/>
                </a:solidFill>
              </a:rPr>
              <a:t>ученици</a:t>
            </a:r>
            <a:r>
              <a:rPr lang="ru-RU" sz="3600" dirty="0" smtClean="0">
                <a:solidFill>
                  <a:srgbClr val="5F2517"/>
                </a:solidFill>
              </a:rPr>
              <a:t>             в VIII </a:t>
            </a:r>
            <a:r>
              <a:rPr lang="ru-RU" sz="3600" dirty="0" err="1" smtClean="0">
                <a:solidFill>
                  <a:srgbClr val="5F2517"/>
                </a:solidFill>
              </a:rPr>
              <a:t>клас</a:t>
            </a:r>
            <a:r>
              <a:rPr lang="ru-RU" sz="3600" dirty="0" smtClean="0">
                <a:solidFill>
                  <a:srgbClr val="5F2517"/>
                </a:solidFill>
              </a:rPr>
              <a:t> 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dirty="0">
                <a:solidFill>
                  <a:srgbClr val="4D1E13"/>
                </a:solidFill>
              </a:rPr>
              <a:t>/</a:t>
            </a:r>
            <a:r>
              <a:rPr lang="ru-RU" sz="3600" dirty="0" err="1">
                <a:solidFill>
                  <a:srgbClr val="4D1E13"/>
                </a:solidFill>
              </a:rPr>
              <a:t>Наредба</a:t>
            </a:r>
            <a:r>
              <a:rPr lang="ru-RU" sz="3600" dirty="0">
                <a:solidFill>
                  <a:srgbClr val="4D1E13"/>
                </a:solidFill>
              </a:rPr>
              <a:t> №</a:t>
            </a:r>
            <a:r>
              <a:rPr lang="ru-RU" sz="3600" dirty="0" smtClean="0">
                <a:solidFill>
                  <a:srgbClr val="4D1E13"/>
                </a:solidFill>
              </a:rPr>
              <a:t>10 за организация на </a:t>
            </a:r>
            <a:r>
              <a:rPr lang="ru-RU" sz="3600" dirty="0" err="1" smtClean="0">
                <a:solidFill>
                  <a:srgbClr val="4D1E13"/>
                </a:solidFill>
              </a:rPr>
              <a:t>дейностите</a:t>
            </a:r>
            <a:r>
              <a:rPr lang="ru-RU" sz="3600" dirty="0" smtClean="0">
                <a:solidFill>
                  <a:srgbClr val="4D1E13"/>
                </a:solidFill>
              </a:rPr>
              <a:t> в </a:t>
            </a:r>
            <a:r>
              <a:rPr lang="ru-RU" sz="3600" dirty="0" err="1" smtClean="0">
                <a:solidFill>
                  <a:srgbClr val="4D1E13"/>
                </a:solidFill>
              </a:rPr>
              <a:t>училищното</a:t>
            </a:r>
            <a:r>
              <a:rPr lang="ru-RU" sz="3600" dirty="0" smtClean="0">
                <a:solidFill>
                  <a:srgbClr val="4D1E13"/>
                </a:solidFill>
              </a:rPr>
              <a:t> образование/</a:t>
            </a:r>
            <a:r>
              <a:rPr lang="ru-RU" sz="3600" dirty="0">
                <a:solidFill>
                  <a:srgbClr val="4D1E13"/>
                </a:solidFill>
              </a:rPr>
              <a:t/>
            </a:r>
            <a:br>
              <a:rPr lang="ru-RU" sz="3600" dirty="0">
                <a:solidFill>
                  <a:srgbClr val="4D1E13"/>
                </a:solidFill>
              </a:rPr>
            </a:br>
            <a:endParaRPr lang="ru-RU" sz="3600" dirty="0">
              <a:solidFill>
                <a:srgbClr val="4D1E1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НАРЕДБА №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10</a:t>
            </a:r>
            <a:endParaRPr lang="bg-B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301752" y="1556792"/>
            <a:ext cx="8503920" cy="4680520"/>
          </a:xfrm>
        </p:spPr>
        <p:txBody>
          <a:bodyPr>
            <a:noAutofit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ru-RU" sz="1800" dirty="0" smtClean="0"/>
              <a:t>В </a:t>
            </a:r>
            <a:r>
              <a:rPr lang="ru-RU" sz="1800" b="1" dirty="0" err="1"/>
              <a:t>третия</a:t>
            </a:r>
            <a:r>
              <a:rPr lang="ru-RU" sz="1800" b="1" dirty="0"/>
              <a:t> </a:t>
            </a:r>
            <a:r>
              <a:rPr lang="ru-RU" sz="1800" b="1" dirty="0" err="1"/>
              <a:t>етап</a:t>
            </a:r>
            <a:r>
              <a:rPr lang="ru-RU" sz="1800" dirty="0"/>
              <a:t> на </a:t>
            </a:r>
            <a:r>
              <a:rPr lang="ru-RU" sz="1800" dirty="0" err="1"/>
              <a:t>класиране</a:t>
            </a:r>
            <a:r>
              <a:rPr lang="ru-RU" sz="1800" dirty="0"/>
              <a:t> </a:t>
            </a:r>
            <a:r>
              <a:rPr lang="ru-RU" sz="1800" dirty="0" err="1"/>
              <a:t>участват</a:t>
            </a:r>
            <a:r>
              <a:rPr lang="ru-RU" sz="1800" dirty="0"/>
              <a:t> </a:t>
            </a:r>
            <a:r>
              <a:rPr lang="ru-RU" sz="1800" dirty="0" err="1"/>
              <a:t>ученици</a:t>
            </a:r>
            <a:r>
              <a:rPr lang="ru-RU" sz="1800" dirty="0"/>
              <a:t>, </a:t>
            </a:r>
            <a:r>
              <a:rPr lang="ru-RU" sz="1800" dirty="0" err="1"/>
              <a:t>които</a:t>
            </a:r>
            <a:r>
              <a:rPr lang="ru-RU" sz="1800" dirty="0"/>
              <a:t>: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ru-RU" sz="1800" dirty="0" smtClean="0"/>
              <a:t>	1</a:t>
            </a:r>
            <a:r>
              <a:rPr lang="ru-RU" sz="1800" dirty="0"/>
              <a:t>. не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dirty="0" err="1"/>
              <a:t>приети</a:t>
            </a:r>
            <a:r>
              <a:rPr lang="ru-RU" sz="1800" dirty="0"/>
              <a:t>;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ru-RU" sz="1800" dirty="0" smtClean="0"/>
              <a:t>	2</a:t>
            </a:r>
            <a:r>
              <a:rPr lang="ru-RU" sz="1800" dirty="0"/>
              <a:t>. не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dirty="0" err="1"/>
              <a:t>кандидатствали</a:t>
            </a:r>
            <a:r>
              <a:rPr lang="ru-RU" sz="1800" dirty="0"/>
              <a:t> до момента.</a:t>
            </a:r>
          </a:p>
          <a:p>
            <a:pPr marL="342900" lvl="0" indent="-342900">
              <a:tabLst>
                <a:tab pos="457200" algn="l"/>
              </a:tabLst>
            </a:pPr>
            <a:r>
              <a:rPr lang="ru-RU" sz="1800" dirty="0" smtClean="0"/>
              <a:t>За </a:t>
            </a:r>
            <a:r>
              <a:rPr lang="ru-RU" sz="1800" dirty="0"/>
              <a:t>участие в </a:t>
            </a:r>
            <a:r>
              <a:rPr lang="ru-RU" sz="1800" dirty="0" err="1"/>
              <a:t>третия</a:t>
            </a:r>
            <a:r>
              <a:rPr lang="ru-RU" sz="1800" dirty="0"/>
              <a:t> </a:t>
            </a:r>
            <a:r>
              <a:rPr lang="ru-RU" sz="1800" dirty="0" err="1"/>
              <a:t>етап</a:t>
            </a:r>
            <a:r>
              <a:rPr lang="ru-RU" sz="1800" dirty="0"/>
              <a:t> на </a:t>
            </a:r>
            <a:r>
              <a:rPr lang="ru-RU" sz="1800" dirty="0" err="1"/>
              <a:t>класиране</a:t>
            </a:r>
            <a:r>
              <a:rPr lang="ru-RU" sz="1800" dirty="0"/>
              <a:t> </a:t>
            </a:r>
            <a:r>
              <a:rPr lang="ru-RU" sz="1800" dirty="0" err="1"/>
              <a:t>учениците</a:t>
            </a:r>
            <a:r>
              <a:rPr lang="ru-RU" sz="1800" dirty="0"/>
              <a:t> </a:t>
            </a:r>
            <a:r>
              <a:rPr lang="ru-RU" sz="1800" dirty="0" err="1"/>
              <a:t>подават</a:t>
            </a:r>
            <a:r>
              <a:rPr lang="ru-RU" sz="1800" dirty="0"/>
              <a:t> заявление до </a:t>
            </a:r>
            <a:r>
              <a:rPr lang="ru-RU" sz="1800" dirty="0" err="1"/>
              <a:t>началника</a:t>
            </a:r>
            <a:r>
              <a:rPr lang="ru-RU" sz="1800" dirty="0"/>
              <a:t> на </a:t>
            </a:r>
            <a:r>
              <a:rPr lang="ru-RU" sz="1800" dirty="0" smtClean="0"/>
              <a:t>РУО, </a:t>
            </a:r>
            <a:r>
              <a:rPr lang="ru-RU" sz="1800" dirty="0"/>
              <a:t>в </a:t>
            </a:r>
            <a:r>
              <a:rPr lang="ru-RU" sz="1800" dirty="0" err="1"/>
              <a:t>което</a:t>
            </a:r>
            <a:r>
              <a:rPr lang="ru-RU" sz="1800" dirty="0"/>
              <a:t> </a:t>
            </a:r>
            <a:r>
              <a:rPr lang="ru-RU" sz="1800" dirty="0" err="1"/>
              <a:t>подреждат</a:t>
            </a:r>
            <a:r>
              <a:rPr lang="ru-RU" sz="1800" dirty="0"/>
              <a:t> </a:t>
            </a:r>
            <a:r>
              <a:rPr lang="ru-RU" sz="1800" dirty="0" err="1"/>
              <a:t>желанията</a:t>
            </a:r>
            <a:r>
              <a:rPr lang="ru-RU" sz="1800" dirty="0"/>
              <a:t> си за </a:t>
            </a:r>
            <a:r>
              <a:rPr lang="ru-RU" sz="1800" dirty="0" err="1"/>
              <a:t>обявените</a:t>
            </a:r>
            <a:r>
              <a:rPr lang="ru-RU" sz="1800" dirty="0"/>
              <a:t> </a:t>
            </a:r>
            <a:r>
              <a:rPr lang="ru-RU" sz="1800" dirty="0" err="1"/>
              <a:t>свободни</a:t>
            </a:r>
            <a:r>
              <a:rPr lang="ru-RU" sz="1800" dirty="0"/>
              <a:t> места.</a:t>
            </a:r>
          </a:p>
          <a:p>
            <a:pPr marL="342900" lvl="0" indent="-342900">
              <a:tabLst>
                <a:tab pos="457200" algn="l"/>
              </a:tabLst>
            </a:pPr>
            <a:r>
              <a:rPr lang="ru-RU" sz="1800" dirty="0" err="1" smtClean="0"/>
              <a:t>Класираните</a:t>
            </a:r>
            <a:r>
              <a:rPr lang="ru-RU" sz="1800" dirty="0" smtClean="0"/>
              <a:t> </a:t>
            </a:r>
            <a:r>
              <a:rPr lang="ru-RU" sz="1800" dirty="0" err="1"/>
              <a:t>ученици</a:t>
            </a:r>
            <a:r>
              <a:rPr lang="ru-RU" sz="1800" dirty="0"/>
              <a:t> се </a:t>
            </a:r>
            <a:r>
              <a:rPr lang="ru-RU" sz="1800" dirty="0" err="1"/>
              <a:t>записват</a:t>
            </a:r>
            <a:r>
              <a:rPr lang="ru-RU" sz="1800" dirty="0"/>
              <a:t> в </a:t>
            </a:r>
            <a:r>
              <a:rPr lang="ru-RU" sz="1800" dirty="0" err="1"/>
              <a:t>училището</a:t>
            </a:r>
            <a:r>
              <a:rPr lang="ru-RU" sz="1800" dirty="0"/>
              <a:t>.</a:t>
            </a:r>
          </a:p>
          <a:p>
            <a:pPr marL="342900" lvl="0" indent="-342900">
              <a:tabLst>
                <a:tab pos="457200" algn="l"/>
              </a:tabLst>
            </a:pPr>
            <a:r>
              <a:rPr lang="ru-RU" sz="1800" dirty="0" err="1" smtClean="0"/>
              <a:t>Училищата</a:t>
            </a:r>
            <a:r>
              <a:rPr lang="ru-RU" sz="1800" dirty="0" smtClean="0"/>
              <a:t> </a:t>
            </a:r>
            <a:r>
              <a:rPr lang="ru-RU" sz="1800" dirty="0" err="1"/>
              <a:t>предават</a:t>
            </a:r>
            <a:r>
              <a:rPr lang="ru-RU" sz="1800" dirty="0"/>
              <a:t> в </a:t>
            </a:r>
            <a:r>
              <a:rPr lang="ru-RU" sz="1800" dirty="0" smtClean="0"/>
              <a:t>РУО </a:t>
            </a:r>
            <a:r>
              <a:rPr lang="ru-RU" sz="1800" dirty="0" err="1" smtClean="0"/>
              <a:t>списъците</a:t>
            </a:r>
            <a:r>
              <a:rPr lang="ru-RU" sz="1800" dirty="0" smtClean="0"/>
              <a:t> </a:t>
            </a:r>
            <a:r>
              <a:rPr lang="ru-RU" sz="1800" dirty="0" err="1"/>
              <a:t>със</a:t>
            </a:r>
            <a:r>
              <a:rPr lang="ru-RU" sz="1800" dirty="0"/>
              <a:t> </a:t>
            </a:r>
            <a:r>
              <a:rPr lang="ru-RU" sz="1800" dirty="0" err="1"/>
              <a:t>записаните</a:t>
            </a:r>
            <a:r>
              <a:rPr lang="ru-RU" sz="1800" dirty="0"/>
              <a:t> </a:t>
            </a:r>
            <a:r>
              <a:rPr lang="ru-RU" sz="1800" dirty="0" err="1"/>
              <a:t>ученици</a:t>
            </a:r>
            <a:r>
              <a:rPr lang="ru-RU" sz="1800" dirty="0"/>
              <a:t> и </a:t>
            </a:r>
            <a:r>
              <a:rPr lang="ru-RU" sz="1800" dirty="0" err="1"/>
              <a:t>свободните</a:t>
            </a:r>
            <a:r>
              <a:rPr lang="ru-RU" sz="1800" dirty="0"/>
              <a:t> места.</a:t>
            </a:r>
          </a:p>
          <a:p>
            <a:pPr marL="342900" lvl="0" indent="-342900">
              <a:tabLst>
                <a:tab pos="457200" algn="l"/>
              </a:tabLst>
            </a:pPr>
            <a:r>
              <a:rPr lang="ru-RU" sz="1800" dirty="0" smtClean="0"/>
              <a:t>След </a:t>
            </a:r>
            <a:r>
              <a:rPr lang="ru-RU" sz="1800" dirty="0" err="1"/>
              <a:t>третия</a:t>
            </a:r>
            <a:r>
              <a:rPr lang="ru-RU" sz="1800" dirty="0"/>
              <a:t> </a:t>
            </a:r>
            <a:r>
              <a:rPr lang="ru-RU" sz="1800" dirty="0" err="1"/>
              <a:t>етап</a:t>
            </a:r>
            <a:r>
              <a:rPr lang="ru-RU" sz="1800" dirty="0"/>
              <a:t> на </a:t>
            </a:r>
            <a:r>
              <a:rPr lang="ru-RU" sz="1800" dirty="0" err="1"/>
              <a:t>класиране</a:t>
            </a:r>
            <a:r>
              <a:rPr lang="ru-RU" sz="1800" dirty="0"/>
              <a:t>, </a:t>
            </a:r>
            <a:r>
              <a:rPr lang="ru-RU" sz="1800" dirty="0" err="1"/>
              <a:t>ако</a:t>
            </a:r>
            <a:r>
              <a:rPr lang="ru-RU" sz="1800" dirty="0"/>
              <a:t> </a:t>
            </a:r>
            <a:r>
              <a:rPr lang="ru-RU" sz="1800" dirty="0" err="1"/>
              <a:t>записаните</a:t>
            </a:r>
            <a:r>
              <a:rPr lang="ru-RU" sz="1800" dirty="0"/>
              <a:t> в дадена </a:t>
            </a:r>
            <a:r>
              <a:rPr lang="ru-RU" sz="1800" dirty="0" err="1"/>
              <a:t>паралелка</a:t>
            </a:r>
            <a:r>
              <a:rPr lang="ru-RU" sz="1800" dirty="0"/>
              <a:t> </a:t>
            </a:r>
            <a:r>
              <a:rPr lang="ru-RU" sz="1800" dirty="0" err="1"/>
              <a:t>са</a:t>
            </a:r>
            <a:r>
              <a:rPr lang="ru-RU" sz="1800" dirty="0"/>
              <a:t> под норматива за минимален </a:t>
            </a:r>
            <a:r>
              <a:rPr lang="ru-RU" sz="1800" dirty="0" err="1"/>
              <a:t>брой</a:t>
            </a:r>
            <a:r>
              <a:rPr lang="ru-RU" sz="1800" dirty="0"/>
              <a:t> </a:t>
            </a:r>
            <a:r>
              <a:rPr lang="ru-RU" sz="1800" dirty="0" err="1"/>
              <a:t>ученици</a:t>
            </a:r>
            <a:r>
              <a:rPr lang="ru-RU" sz="1800" dirty="0"/>
              <a:t>, </a:t>
            </a:r>
            <a:r>
              <a:rPr lang="ru-RU" sz="1800" dirty="0" err="1"/>
              <a:t>началникът</a:t>
            </a:r>
            <a:r>
              <a:rPr lang="ru-RU" sz="1800" dirty="0"/>
              <a:t> на </a:t>
            </a:r>
            <a:r>
              <a:rPr lang="ru-RU" sz="1800" dirty="0" smtClean="0"/>
              <a:t>РУО </a:t>
            </a:r>
            <a:r>
              <a:rPr lang="ru-RU" sz="1800" dirty="0" err="1"/>
              <a:t>закрива</a:t>
            </a:r>
            <a:r>
              <a:rPr lang="ru-RU" sz="1800" dirty="0"/>
              <a:t> </a:t>
            </a:r>
            <a:r>
              <a:rPr lang="ru-RU" sz="1800" dirty="0" err="1"/>
              <a:t>паралелката</a:t>
            </a:r>
            <a:r>
              <a:rPr lang="ru-RU" sz="1800" dirty="0"/>
              <a:t> и </a:t>
            </a:r>
            <a:r>
              <a:rPr lang="ru-RU" sz="1800" dirty="0" err="1"/>
              <a:t>насочва</a:t>
            </a:r>
            <a:r>
              <a:rPr lang="ru-RU" sz="1800" dirty="0"/>
              <a:t> </a:t>
            </a:r>
            <a:r>
              <a:rPr lang="ru-RU" sz="1800" dirty="0" err="1"/>
              <a:t>учениците</a:t>
            </a:r>
            <a:r>
              <a:rPr lang="ru-RU" sz="1800" dirty="0"/>
              <a:t> </a:t>
            </a:r>
            <a:r>
              <a:rPr lang="ru-RU" sz="1800" dirty="0" err="1"/>
              <a:t>към</a:t>
            </a:r>
            <a:r>
              <a:rPr lang="ru-RU" sz="1800" dirty="0"/>
              <a:t> </a:t>
            </a:r>
            <a:r>
              <a:rPr lang="ru-RU" sz="1800" dirty="0" err="1"/>
              <a:t>паралелка</a:t>
            </a:r>
            <a:r>
              <a:rPr lang="ru-RU" sz="1800" dirty="0"/>
              <a:t>, в </a:t>
            </a:r>
            <a:r>
              <a:rPr lang="ru-RU" sz="1800" dirty="0" err="1"/>
              <a:t>която</a:t>
            </a:r>
            <a:r>
              <a:rPr lang="ru-RU" sz="1800" dirty="0"/>
              <a:t> </a:t>
            </a:r>
            <a:r>
              <a:rPr lang="ru-RU" sz="1800" dirty="0" err="1"/>
              <a:t>има</a:t>
            </a:r>
            <a:r>
              <a:rPr lang="ru-RU" sz="1800" dirty="0"/>
              <a:t> </a:t>
            </a:r>
            <a:r>
              <a:rPr lang="ru-RU" sz="1800" dirty="0" err="1"/>
              <a:t>свободни</a:t>
            </a:r>
            <a:r>
              <a:rPr lang="ru-RU" sz="1800" dirty="0"/>
              <a:t> места.</a:t>
            </a:r>
          </a:p>
          <a:p>
            <a:pPr marL="342900" lvl="0" indent="-342900">
              <a:tabLst>
                <a:tab pos="457200" algn="l"/>
              </a:tabLst>
            </a:pPr>
            <a:r>
              <a:rPr lang="ru-RU" sz="1800" dirty="0" smtClean="0"/>
              <a:t>По </a:t>
            </a:r>
            <a:r>
              <a:rPr lang="ru-RU" sz="1800" dirty="0" err="1" smtClean="0"/>
              <a:t>изключение</a:t>
            </a:r>
            <a:r>
              <a:rPr lang="ru-RU" sz="1800" dirty="0" smtClean="0"/>
              <a:t>, </a:t>
            </a:r>
            <a:r>
              <a:rPr lang="ru-RU" sz="1800" dirty="0"/>
              <a:t>след </a:t>
            </a:r>
            <a:r>
              <a:rPr lang="ru-RU" sz="1800" dirty="0" err="1"/>
              <a:t>съгласуване</a:t>
            </a:r>
            <a:r>
              <a:rPr lang="ru-RU" sz="1800" dirty="0"/>
              <a:t> с </a:t>
            </a:r>
            <a:r>
              <a:rPr lang="ru-RU" sz="1800" dirty="0" err="1"/>
              <a:t>финансиращия</a:t>
            </a:r>
            <a:r>
              <a:rPr lang="ru-RU" sz="1800" dirty="0"/>
              <a:t> </a:t>
            </a:r>
            <a:r>
              <a:rPr lang="ru-RU" sz="1800" dirty="0" smtClean="0"/>
              <a:t>орган, </a:t>
            </a:r>
            <a:r>
              <a:rPr lang="ru-RU" sz="1800" dirty="0" err="1"/>
              <a:t>началникът</a:t>
            </a:r>
            <a:r>
              <a:rPr lang="ru-RU" sz="1800" dirty="0"/>
              <a:t> на </a:t>
            </a:r>
            <a:r>
              <a:rPr lang="ru-RU" sz="1800" dirty="0" smtClean="0"/>
              <a:t>РУО </a:t>
            </a:r>
            <a:r>
              <a:rPr lang="ru-RU" sz="1800" dirty="0" err="1"/>
              <a:t>може</a:t>
            </a:r>
            <a:r>
              <a:rPr lang="ru-RU" sz="1800" dirty="0"/>
              <a:t> да не я </a:t>
            </a:r>
            <a:r>
              <a:rPr lang="ru-RU" sz="1800" dirty="0" err="1"/>
              <a:t>закрива</a:t>
            </a:r>
            <a:r>
              <a:rPr lang="ru-RU" sz="1800" dirty="0"/>
              <a:t>.</a:t>
            </a:r>
            <a:endParaRPr lang="bg-BG" sz="1800" dirty="0"/>
          </a:p>
        </p:txBody>
      </p:sp>
    </p:spTree>
    <p:extLst>
      <p:ext uri="{BB962C8B-B14F-4D97-AF65-F5344CB8AC3E}">
        <p14:creationId xmlns:p14="http://schemas.microsoft.com/office/powerpoint/2010/main" val="2128614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НАРЕДБА №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10</a:t>
            </a:r>
            <a:endParaRPr lang="bg-B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301752" y="1556792"/>
            <a:ext cx="8503920" cy="4542256"/>
          </a:xfrm>
        </p:spPr>
        <p:txBody>
          <a:bodyPr>
            <a:noAutofit/>
          </a:bodyPr>
          <a:lstStyle/>
          <a:p>
            <a:r>
              <a:rPr lang="ru-RU" sz="1800" dirty="0"/>
              <a:t>За </a:t>
            </a:r>
            <a:r>
              <a:rPr lang="ru-RU" sz="1800" dirty="0" err="1"/>
              <a:t>свободни</a:t>
            </a:r>
            <a:r>
              <a:rPr lang="ru-RU" sz="1800" dirty="0"/>
              <a:t> се </a:t>
            </a:r>
            <a:r>
              <a:rPr lang="ru-RU" sz="1800" dirty="0" err="1"/>
              <a:t>смятат</a:t>
            </a:r>
            <a:r>
              <a:rPr lang="ru-RU" sz="1800" dirty="0"/>
              <a:t> </a:t>
            </a:r>
            <a:r>
              <a:rPr lang="ru-RU" sz="1800" dirty="0" err="1"/>
              <a:t>местата</a:t>
            </a:r>
            <a:r>
              <a:rPr lang="ru-RU" sz="1800" dirty="0"/>
              <a:t> на:</a:t>
            </a:r>
          </a:p>
          <a:p>
            <a:pPr marL="0" indent="0">
              <a:buNone/>
            </a:pPr>
            <a:r>
              <a:rPr lang="ru-RU" sz="1800" dirty="0" smtClean="0"/>
              <a:t>	1</a:t>
            </a:r>
            <a:r>
              <a:rPr lang="ru-RU" sz="1800" dirty="0"/>
              <a:t>. </a:t>
            </a:r>
            <a:r>
              <a:rPr lang="ru-RU" sz="1800" dirty="0" err="1"/>
              <a:t>които</a:t>
            </a:r>
            <a:r>
              <a:rPr lang="ru-RU" sz="1800" dirty="0"/>
              <a:t> </a:t>
            </a:r>
            <a:r>
              <a:rPr lang="ru-RU" sz="1800" dirty="0" err="1"/>
              <a:t>няма</a:t>
            </a:r>
            <a:r>
              <a:rPr lang="ru-RU" sz="1800" dirty="0"/>
              <a:t> </a:t>
            </a:r>
            <a:r>
              <a:rPr lang="ru-RU" sz="1800" dirty="0" err="1"/>
              <a:t>приети</a:t>
            </a:r>
            <a:r>
              <a:rPr lang="ru-RU" sz="1800" dirty="0"/>
              <a:t> </a:t>
            </a:r>
            <a:r>
              <a:rPr lang="ru-RU" sz="1800" dirty="0" err="1"/>
              <a:t>ученици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r>
              <a:rPr lang="ru-RU" sz="1800" dirty="0" smtClean="0"/>
              <a:t>	2</a:t>
            </a:r>
            <a:r>
              <a:rPr lang="ru-RU" sz="1800" dirty="0"/>
              <a:t>. </a:t>
            </a:r>
            <a:r>
              <a:rPr lang="ru-RU" sz="1800" dirty="0" err="1"/>
              <a:t>приети</a:t>
            </a:r>
            <a:r>
              <a:rPr lang="ru-RU" sz="1800" dirty="0"/>
              <a:t>, но </a:t>
            </a:r>
            <a:r>
              <a:rPr lang="ru-RU" sz="1800" dirty="0" err="1"/>
              <a:t>незаписали</a:t>
            </a:r>
            <a:r>
              <a:rPr lang="ru-RU" sz="1800" dirty="0"/>
              <a:t> се в срок </a:t>
            </a:r>
            <a:r>
              <a:rPr lang="ru-RU" sz="1800" dirty="0" err="1"/>
              <a:t>ученици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r>
              <a:rPr lang="ru-RU" sz="1800" dirty="0" smtClean="0"/>
              <a:t>	3</a:t>
            </a:r>
            <a:r>
              <a:rPr lang="ru-RU" sz="1800" dirty="0"/>
              <a:t>. записали се и след </a:t>
            </a:r>
            <a:r>
              <a:rPr lang="ru-RU" sz="1800" dirty="0" err="1"/>
              <a:t>това</a:t>
            </a:r>
            <a:r>
              <a:rPr lang="ru-RU" sz="1800" dirty="0"/>
              <a:t> </a:t>
            </a:r>
            <a:r>
              <a:rPr lang="ru-RU" sz="1800" dirty="0" err="1"/>
              <a:t>изтеглили</a:t>
            </a:r>
            <a:r>
              <a:rPr lang="ru-RU" sz="1800" dirty="0"/>
              <a:t> </a:t>
            </a:r>
            <a:r>
              <a:rPr lang="ru-RU" sz="1800" dirty="0" err="1"/>
              <a:t>документите</a:t>
            </a:r>
            <a:r>
              <a:rPr lang="ru-RU" sz="1800" dirty="0"/>
              <a:t> си </a:t>
            </a:r>
            <a:r>
              <a:rPr lang="ru-RU" sz="1800" dirty="0" err="1"/>
              <a:t>ученици</a:t>
            </a:r>
            <a:r>
              <a:rPr lang="ru-RU" sz="1800" dirty="0"/>
              <a:t>.</a:t>
            </a:r>
          </a:p>
          <a:p>
            <a:r>
              <a:rPr lang="ru-RU" sz="1800" dirty="0" smtClean="0"/>
              <a:t>По </a:t>
            </a:r>
            <a:r>
              <a:rPr lang="ru-RU" sz="1800" dirty="0"/>
              <a:t>решение на </a:t>
            </a:r>
            <a:r>
              <a:rPr lang="ru-RU" sz="1800" dirty="0" err="1"/>
              <a:t>началника</a:t>
            </a:r>
            <a:r>
              <a:rPr lang="ru-RU" sz="1800" dirty="0"/>
              <a:t> на </a:t>
            </a:r>
            <a:r>
              <a:rPr lang="ru-RU" sz="1800" dirty="0" smtClean="0"/>
              <a:t>РУО </a:t>
            </a:r>
            <a:r>
              <a:rPr lang="ru-RU" sz="1800" dirty="0"/>
              <a:t>и след анализ на приема, </a:t>
            </a:r>
            <a:r>
              <a:rPr lang="ru-RU" sz="1800" dirty="0" err="1"/>
              <a:t>когато</a:t>
            </a:r>
            <a:r>
              <a:rPr lang="ru-RU" sz="1800" dirty="0"/>
              <a:t> след </a:t>
            </a:r>
            <a:r>
              <a:rPr lang="ru-RU" sz="1800" dirty="0" err="1"/>
              <a:t>третия</a:t>
            </a:r>
            <a:r>
              <a:rPr lang="ru-RU" sz="1800" dirty="0"/>
              <a:t> </a:t>
            </a:r>
            <a:r>
              <a:rPr lang="ru-RU" sz="1800" dirty="0" err="1"/>
              <a:t>етап</a:t>
            </a:r>
            <a:r>
              <a:rPr lang="ru-RU" sz="1800" dirty="0"/>
              <a:t> на </a:t>
            </a:r>
            <a:r>
              <a:rPr lang="ru-RU" sz="1800" dirty="0" err="1"/>
              <a:t>класиране</a:t>
            </a:r>
            <a:r>
              <a:rPr lang="ru-RU" sz="1800" dirty="0"/>
              <a:t> </a:t>
            </a:r>
            <a:r>
              <a:rPr lang="ru-RU" sz="1800" dirty="0" err="1"/>
              <a:t>записаните</a:t>
            </a:r>
            <a:r>
              <a:rPr lang="ru-RU" sz="1800" dirty="0"/>
              <a:t> в </a:t>
            </a:r>
            <a:r>
              <a:rPr lang="ru-RU" sz="1800" dirty="0" err="1"/>
              <a:t>някоя</a:t>
            </a:r>
            <a:r>
              <a:rPr lang="ru-RU" sz="1800" dirty="0"/>
              <a:t> </a:t>
            </a:r>
            <a:r>
              <a:rPr lang="ru-RU" sz="1800" dirty="0" err="1"/>
              <a:t>паралелка</a:t>
            </a:r>
            <a:r>
              <a:rPr lang="ru-RU" sz="1800" dirty="0"/>
              <a:t> </a:t>
            </a:r>
            <a:r>
              <a:rPr lang="ru-RU" sz="1800" dirty="0" err="1"/>
              <a:t>са</a:t>
            </a:r>
            <a:r>
              <a:rPr lang="ru-RU" sz="1800" dirty="0"/>
              <a:t> под норматива за минимален </a:t>
            </a:r>
            <a:r>
              <a:rPr lang="ru-RU" sz="1800" dirty="0" err="1"/>
              <a:t>брой</a:t>
            </a:r>
            <a:r>
              <a:rPr lang="ru-RU" sz="1800" dirty="0"/>
              <a:t> </a:t>
            </a:r>
            <a:r>
              <a:rPr lang="ru-RU" sz="1800" dirty="0" err="1"/>
              <a:t>ученици</a:t>
            </a:r>
            <a:r>
              <a:rPr lang="ru-RU" sz="1800" dirty="0"/>
              <a:t>, по </a:t>
            </a:r>
            <a:r>
              <a:rPr lang="ru-RU" sz="1800" dirty="0" err="1"/>
              <a:t>изключение</a:t>
            </a:r>
            <a:r>
              <a:rPr lang="ru-RU" sz="1800" dirty="0"/>
              <a:t> </a:t>
            </a:r>
            <a:r>
              <a:rPr lang="ru-RU" sz="1800" dirty="0" err="1"/>
              <a:t>държавният</a:t>
            </a:r>
            <a:r>
              <a:rPr lang="ru-RU" sz="1800" dirty="0"/>
              <a:t> прием </a:t>
            </a:r>
            <a:r>
              <a:rPr lang="ru-RU" sz="1800" dirty="0" err="1"/>
              <a:t>може</a:t>
            </a:r>
            <a:r>
              <a:rPr lang="ru-RU" sz="1800" dirty="0"/>
              <a:t> да се </a:t>
            </a:r>
            <a:r>
              <a:rPr lang="ru-RU" sz="1800" dirty="0" err="1"/>
              <a:t>извършва</a:t>
            </a:r>
            <a:r>
              <a:rPr lang="ru-RU" sz="1800" dirty="0"/>
              <a:t> до 10 </a:t>
            </a:r>
            <a:r>
              <a:rPr lang="ru-RU" sz="1800" dirty="0" err="1"/>
              <a:t>септември</a:t>
            </a:r>
            <a:r>
              <a:rPr lang="ru-RU" sz="1800" dirty="0"/>
              <a:t>, </a:t>
            </a:r>
            <a:r>
              <a:rPr lang="ru-RU" sz="1800" dirty="0" err="1"/>
              <a:t>ако</a:t>
            </a:r>
            <a:r>
              <a:rPr lang="ru-RU" sz="1800" dirty="0"/>
              <a:t> </a:t>
            </a:r>
            <a:r>
              <a:rPr lang="ru-RU" sz="1800" dirty="0" err="1"/>
              <a:t>има</a:t>
            </a:r>
            <a:r>
              <a:rPr lang="ru-RU" sz="1800" dirty="0"/>
              <a:t> </a:t>
            </a:r>
            <a:r>
              <a:rPr lang="ru-RU" sz="1800" dirty="0" err="1"/>
              <a:t>ученици</a:t>
            </a:r>
            <a:r>
              <a:rPr lang="ru-RU" sz="1800" dirty="0"/>
              <a:t>, </a:t>
            </a:r>
            <a:r>
              <a:rPr lang="ru-RU" sz="1800" dirty="0" err="1"/>
              <a:t>които</a:t>
            </a:r>
            <a:r>
              <a:rPr lang="ru-RU" sz="1800" dirty="0"/>
              <a:t> не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dirty="0" err="1"/>
              <a:t>приети</a:t>
            </a:r>
            <a:r>
              <a:rPr lang="ru-RU" sz="1800" dirty="0"/>
              <a:t>.</a:t>
            </a:r>
          </a:p>
          <a:p>
            <a:r>
              <a:rPr lang="ru-RU" sz="1800" dirty="0" err="1" smtClean="0"/>
              <a:t>Приемането</a:t>
            </a:r>
            <a:r>
              <a:rPr lang="ru-RU" sz="1800" dirty="0" smtClean="0"/>
              <a:t> </a:t>
            </a:r>
            <a:r>
              <a:rPr lang="ru-RU" sz="1800" dirty="0"/>
              <a:t>на </a:t>
            </a:r>
            <a:r>
              <a:rPr lang="ru-RU" sz="1800" dirty="0" err="1" smtClean="0"/>
              <a:t>ученици</a:t>
            </a:r>
            <a:r>
              <a:rPr lang="ru-RU" sz="1800" dirty="0" smtClean="0"/>
              <a:t> след него, </a:t>
            </a:r>
            <a:r>
              <a:rPr lang="ru-RU" sz="1800" dirty="0" err="1"/>
              <a:t>както</a:t>
            </a:r>
            <a:r>
              <a:rPr lang="ru-RU" sz="1800" dirty="0"/>
              <a:t> и </a:t>
            </a:r>
            <a:r>
              <a:rPr lang="ru-RU" sz="1800" dirty="0" err="1"/>
              <a:t>допълване</a:t>
            </a:r>
            <a:r>
              <a:rPr lang="ru-RU" sz="1800" dirty="0"/>
              <a:t> на </a:t>
            </a:r>
            <a:r>
              <a:rPr lang="ru-RU" sz="1800" dirty="0" err="1"/>
              <a:t>утвърдените</a:t>
            </a:r>
            <a:r>
              <a:rPr lang="ru-RU" sz="1800" dirty="0"/>
              <a:t> </a:t>
            </a:r>
            <a:r>
              <a:rPr lang="ru-RU" sz="1800" dirty="0" err="1"/>
              <a:t>паралелки</a:t>
            </a:r>
            <a:r>
              <a:rPr lang="ru-RU" sz="1800" dirty="0"/>
              <a:t> до </a:t>
            </a:r>
            <a:r>
              <a:rPr lang="ru-RU" sz="1800" dirty="0" err="1"/>
              <a:t>максималния</a:t>
            </a:r>
            <a:r>
              <a:rPr lang="ru-RU" sz="1800" dirty="0"/>
              <a:t> </a:t>
            </a:r>
            <a:r>
              <a:rPr lang="ru-RU" sz="1800" dirty="0" err="1"/>
              <a:t>брой</a:t>
            </a:r>
            <a:r>
              <a:rPr lang="ru-RU" sz="1800" dirty="0"/>
              <a:t> </a:t>
            </a:r>
            <a:r>
              <a:rPr lang="ru-RU" sz="1800" dirty="0" err="1"/>
              <a:t>ученици</a:t>
            </a:r>
            <a:r>
              <a:rPr lang="ru-RU" sz="1800" dirty="0"/>
              <a:t>, се </a:t>
            </a:r>
            <a:r>
              <a:rPr lang="ru-RU" sz="1800" dirty="0" err="1"/>
              <a:t>организира</a:t>
            </a:r>
            <a:r>
              <a:rPr lang="ru-RU" sz="1800" dirty="0"/>
              <a:t> от </a:t>
            </a:r>
            <a:r>
              <a:rPr lang="ru-RU" sz="1800" dirty="0" err="1"/>
              <a:t>училището</a:t>
            </a:r>
            <a:r>
              <a:rPr lang="ru-RU" sz="1800" dirty="0"/>
              <a:t>, за </a:t>
            </a:r>
            <a:r>
              <a:rPr lang="ru-RU" sz="1800" dirty="0" err="1"/>
              <a:t>което</a:t>
            </a:r>
            <a:r>
              <a:rPr lang="ru-RU" sz="1800" dirty="0"/>
              <a:t> </a:t>
            </a:r>
            <a:r>
              <a:rPr lang="ru-RU" sz="1800" dirty="0" err="1"/>
              <a:t>директорът</a:t>
            </a:r>
            <a:r>
              <a:rPr lang="ru-RU" sz="1800" dirty="0"/>
              <a:t> </a:t>
            </a:r>
            <a:r>
              <a:rPr lang="ru-RU" sz="1800" dirty="0" err="1"/>
              <a:t>създава</a:t>
            </a:r>
            <a:r>
              <a:rPr lang="ru-RU" sz="1800" dirty="0"/>
              <a:t> </a:t>
            </a:r>
            <a:r>
              <a:rPr lang="ru-RU" sz="1800" dirty="0" err="1"/>
              <a:t>комисия</a:t>
            </a:r>
            <a:r>
              <a:rPr lang="ru-RU" sz="1800" dirty="0"/>
              <a:t> за </a:t>
            </a:r>
            <a:r>
              <a:rPr lang="ru-RU" sz="1800" dirty="0" err="1"/>
              <a:t>класирането</a:t>
            </a:r>
            <a:r>
              <a:rPr lang="ru-RU" sz="1800" dirty="0"/>
              <a:t> им по </a:t>
            </a:r>
            <a:r>
              <a:rPr lang="ru-RU" sz="1800" dirty="0" err="1"/>
              <a:t>определени</a:t>
            </a:r>
            <a:r>
              <a:rPr lang="ru-RU" sz="1800" dirty="0"/>
              <a:t> </a:t>
            </a:r>
            <a:r>
              <a:rPr lang="ru-RU" sz="1800" dirty="0" smtClean="0"/>
              <a:t>критерии.</a:t>
            </a:r>
            <a:endParaRPr lang="ru-RU" sz="1800" dirty="0"/>
          </a:p>
          <a:p>
            <a:r>
              <a:rPr lang="ru-RU" sz="1800" dirty="0" err="1" smtClean="0"/>
              <a:t>Учениците</a:t>
            </a:r>
            <a:r>
              <a:rPr lang="ru-RU" sz="1800" dirty="0" smtClean="0"/>
              <a:t> </a:t>
            </a:r>
            <a:r>
              <a:rPr lang="ru-RU" sz="1800" dirty="0" err="1"/>
              <a:t>подават</a:t>
            </a:r>
            <a:r>
              <a:rPr lang="ru-RU" sz="1800" dirty="0"/>
              <a:t> в </a:t>
            </a:r>
            <a:r>
              <a:rPr lang="ru-RU" sz="1800" dirty="0" err="1"/>
              <a:t>избраното</a:t>
            </a:r>
            <a:r>
              <a:rPr lang="ru-RU" sz="1800" dirty="0"/>
              <a:t> от </a:t>
            </a:r>
            <a:r>
              <a:rPr lang="ru-RU" sz="1800" dirty="0" err="1"/>
              <a:t>тях</a:t>
            </a:r>
            <a:r>
              <a:rPr lang="ru-RU" sz="1800" dirty="0"/>
              <a:t> училище заявление до директора и </a:t>
            </a:r>
            <a:r>
              <a:rPr lang="ru-RU" sz="1800" dirty="0" err="1"/>
              <a:t>оригиналите</a:t>
            </a:r>
            <a:r>
              <a:rPr lang="ru-RU" sz="1800" dirty="0"/>
              <a:t> на </a:t>
            </a:r>
            <a:r>
              <a:rPr lang="ru-RU" sz="1800" dirty="0" err="1" smtClean="0"/>
              <a:t>свидетелството</a:t>
            </a:r>
            <a:r>
              <a:rPr lang="ru-RU" sz="1800" dirty="0" smtClean="0"/>
              <a:t> и </a:t>
            </a:r>
            <a:r>
              <a:rPr lang="ru-RU" sz="1800" dirty="0" err="1" smtClean="0"/>
              <a:t>медицинското</a:t>
            </a:r>
            <a:r>
              <a:rPr lang="ru-RU" sz="1800" dirty="0" smtClean="0"/>
              <a:t>, </a:t>
            </a:r>
            <a:r>
              <a:rPr lang="ru-RU" sz="1800" dirty="0" err="1" smtClean="0"/>
              <a:t>ако</a:t>
            </a:r>
            <a:r>
              <a:rPr lang="ru-RU" sz="1800" dirty="0" smtClean="0"/>
              <a:t> е приложимо.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4335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НАРЕДБА №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10</a:t>
            </a:r>
            <a:endParaRPr lang="bg-B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800" dirty="0" err="1" smtClean="0"/>
              <a:t>Резултатите</a:t>
            </a:r>
            <a:r>
              <a:rPr lang="ru-RU" sz="1800" dirty="0" smtClean="0"/>
              <a:t> </a:t>
            </a:r>
            <a:r>
              <a:rPr lang="ru-RU" sz="1800" dirty="0"/>
              <a:t>от </a:t>
            </a:r>
            <a:r>
              <a:rPr lang="ru-RU" sz="1800" dirty="0" err="1"/>
              <a:t>попълването</a:t>
            </a:r>
            <a:r>
              <a:rPr lang="ru-RU" sz="1800" dirty="0"/>
              <a:t> на </a:t>
            </a:r>
            <a:r>
              <a:rPr lang="ru-RU" sz="1800" dirty="0" err="1"/>
              <a:t>местата</a:t>
            </a:r>
            <a:r>
              <a:rPr lang="ru-RU" sz="1800" dirty="0"/>
              <a:t> </a:t>
            </a:r>
            <a:r>
              <a:rPr lang="ru-RU" sz="1800" dirty="0" smtClean="0"/>
              <a:t>в </a:t>
            </a:r>
            <a:r>
              <a:rPr lang="ru-RU" sz="1800" dirty="0" err="1" smtClean="0"/>
              <a:t>тези</a:t>
            </a:r>
            <a:r>
              <a:rPr lang="ru-RU" sz="1800" dirty="0" smtClean="0"/>
              <a:t> случаи /след </a:t>
            </a:r>
            <a:r>
              <a:rPr lang="ru-RU" sz="1800" dirty="0" err="1" smtClean="0"/>
              <a:t>третия</a:t>
            </a:r>
            <a:r>
              <a:rPr lang="ru-RU" sz="1800" dirty="0" smtClean="0"/>
              <a:t> </a:t>
            </a:r>
            <a:r>
              <a:rPr lang="ru-RU" sz="1800" dirty="0" err="1" smtClean="0"/>
              <a:t>етап</a:t>
            </a:r>
            <a:r>
              <a:rPr lang="ru-RU" sz="1800" dirty="0" smtClean="0"/>
              <a:t>/ се </a:t>
            </a:r>
            <a:r>
              <a:rPr lang="ru-RU" sz="1800" dirty="0" err="1"/>
              <a:t>обявяват</a:t>
            </a:r>
            <a:r>
              <a:rPr lang="ru-RU" sz="1800" dirty="0"/>
              <a:t> в </a:t>
            </a:r>
            <a:r>
              <a:rPr lang="ru-RU" sz="1800" dirty="0" err="1"/>
              <a:t>училището</a:t>
            </a:r>
            <a:r>
              <a:rPr lang="ru-RU" sz="1800" dirty="0"/>
              <a:t> и в </a:t>
            </a:r>
            <a:r>
              <a:rPr lang="ru-RU" sz="1800" dirty="0" smtClean="0"/>
              <a:t>РУО </a:t>
            </a:r>
            <a:r>
              <a:rPr lang="ru-RU" sz="1800" dirty="0"/>
              <a:t>до 11 </a:t>
            </a:r>
            <a:r>
              <a:rPr lang="ru-RU" sz="1800" dirty="0" err="1"/>
              <a:t>септември</a:t>
            </a:r>
            <a:r>
              <a:rPr lang="ru-RU" sz="1800" dirty="0" smtClean="0"/>
              <a:t>.</a:t>
            </a:r>
          </a:p>
          <a:p>
            <a:endParaRPr lang="ru-RU" sz="1800" dirty="0" smtClean="0"/>
          </a:p>
          <a:p>
            <a:r>
              <a:rPr lang="ru-RU" sz="1800" dirty="0" err="1" smtClean="0"/>
              <a:t>Началникът</a:t>
            </a:r>
            <a:r>
              <a:rPr lang="ru-RU" sz="1800" dirty="0" smtClean="0"/>
              <a:t> </a:t>
            </a:r>
            <a:r>
              <a:rPr lang="ru-RU" sz="1800" dirty="0"/>
              <a:t>на РУО </a:t>
            </a:r>
            <a:r>
              <a:rPr lang="ru-RU" sz="1800" dirty="0" err="1"/>
              <a:t>утвърждава</a:t>
            </a:r>
            <a:r>
              <a:rPr lang="ru-RU" sz="1800" dirty="0"/>
              <a:t> до 14 </a:t>
            </a:r>
            <a:r>
              <a:rPr lang="ru-RU" sz="1800" dirty="0" err="1"/>
              <a:t>септември</a:t>
            </a:r>
            <a:r>
              <a:rPr lang="ru-RU" sz="1800" dirty="0"/>
              <a:t> </a:t>
            </a:r>
            <a:r>
              <a:rPr lang="ru-RU" sz="1800" dirty="0" err="1"/>
              <a:t>реализирания</a:t>
            </a:r>
            <a:r>
              <a:rPr lang="ru-RU" sz="1800" dirty="0"/>
              <a:t> </a:t>
            </a:r>
            <a:r>
              <a:rPr lang="ru-RU" sz="1800" dirty="0" err="1"/>
              <a:t>държавен</a:t>
            </a:r>
            <a:r>
              <a:rPr lang="ru-RU" sz="1800" dirty="0"/>
              <a:t> прием за VIII </a:t>
            </a:r>
            <a:r>
              <a:rPr lang="ru-RU" sz="1800" dirty="0" err="1"/>
              <a:t>клас</a:t>
            </a:r>
            <a:r>
              <a:rPr lang="ru-RU" sz="1800" dirty="0"/>
              <a:t> по </a:t>
            </a:r>
            <a:r>
              <a:rPr lang="ru-RU" sz="1800" dirty="0" smtClean="0"/>
              <a:t>училища.</a:t>
            </a:r>
            <a:endParaRPr lang="ru-RU" sz="1800" dirty="0"/>
          </a:p>
          <a:p>
            <a:r>
              <a:rPr lang="ru-RU" sz="1800" b="1" dirty="0" err="1" smtClean="0"/>
              <a:t>Класираните</a:t>
            </a:r>
            <a:r>
              <a:rPr lang="ru-RU" sz="1800" b="1" dirty="0" smtClean="0"/>
              <a:t> </a:t>
            </a:r>
            <a:r>
              <a:rPr lang="ru-RU" sz="1800" b="1" dirty="0" err="1"/>
              <a:t>ученици</a:t>
            </a:r>
            <a:r>
              <a:rPr lang="ru-RU" sz="1800" b="1" dirty="0"/>
              <a:t> се </a:t>
            </a:r>
            <a:r>
              <a:rPr lang="ru-RU" sz="1800" b="1" dirty="0" err="1"/>
              <a:t>записват</a:t>
            </a:r>
            <a:r>
              <a:rPr lang="ru-RU" sz="1800" b="1" dirty="0"/>
              <a:t> в VIII </a:t>
            </a:r>
            <a:r>
              <a:rPr lang="ru-RU" sz="1800" b="1" dirty="0" err="1"/>
              <a:t>клас</a:t>
            </a:r>
            <a:r>
              <a:rPr lang="ru-RU" sz="1800" b="1" dirty="0"/>
              <a:t> в </a:t>
            </a:r>
            <a:r>
              <a:rPr lang="ru-RU" sz="1800" b="1" dirty="0" err="1"/>
              <a:t>съответното</a:t>
            </a:r>
            <a:r>
              <a:rPr lang="ru-RU" sz="1800" b="1" dirty="0"/>
              <a:t> училище, </a:t>
            </a:r>
            <a:r>
              <a:rPr lang="ru-RU" sz="1800" b="1" dirty="0" err="1"/>
              <a:t>като</a:t>
            </a:r>
            <a:r>
              <a:rPr lang="ru-RU" sz="1800" b="1" dirty="0"/>
              <a:t> </a:t>
            </a:r>
            <a:r>
              <a:rPr lang="ru-RU" sz="1800" b="1" dirty="0" err="1"/>
              <a:t>подават</a:t>
            </a:r>
            <a:r>
              <a:rPr lang="ru-RU" sz="1800" b="1" dirty="0"/>
              <a:t> </a:t>
            </a:r>
            <a:r>
              <a:rPr lang="ru-RU" sz="1800" b="1" dirty="0" err="1"/>
              <a:t>следните</a:t>
            </a:r>
            <a:r>
              <a:rPr lang="ru-RU" sz="1800" b="1" dirty="0"/>
              <a:t> </a:t>
            </a:r>
            <a:r>
              <a:rPr lang="ru-RU" sz="1800" b="1" dirty="0" err="1"/>
              <a:t>документи</a:t>
            </a:r>
            <a:r>
              <a:rPr lang="ru-RU" sz="1800" b="1" dirty="0"/>
              <a:t>:</a:t>
            </a:r>
          </a:p>
          <a:p>
            <a:r>
              <a:rPr lang="ru-RU" sz="1800" b="1" dirty="0"/>
              <a:t>1. заявление до директора;</a:t>
            </a:r>
          </a:p>
          <a:p>
            <a:r>
              <a:rPr lang="ru-RU" sz="1800" b="1" dirty="0"/>
              <a:t>2. оригинал на </a:t>
            </a:r>
            <a:r>
              <a:rPr lang="ru-RU" sz="1800" b="1" dirty="0" err="1"/>
              <a:t>свидетелство</a:t>
            </a:r>
            <a:r>
              <a:rPr lang="ru-RU" sz="1800" b="1" dirty="0"/>
              <a:t> за </a:t>
            </a:r>
            <a:r>
              <a:rPr lang="ru-RU" sz="1800" b="1" dirty="0" err="1"/>
              <a:t>основно</a:t>
            </a:r>
            <a:r>
              <a:rPr lang="ru-RU" sz="1800" b="1" dirty="0"/>
              <a:t> </a:t>
            </a:r>
            <a:r>
              <a:rPr lang="ru-RU" sz="1800" b="1" dirty="0" smtClean="0"/>
              <a:t>образование;</a:t>
            </a:r>
            <a:endParaRPr lang="ru-RU" sz="1800" b="1" dirty="0"/>
          </a:p>
          <a:p>
            <a:r>
              <a:rPr lang="ru-RU" sz="1800" b="1" dirty="0"/>
              <a:t>3. оригинал на </a:t>
            </a:r>
            <a:r>
              <a:rPr lang="ru-RU" sz="1800" b="1" dirty="0" err="1"/>
              <a:t>медицинско</a:t>
            </a:r>
            <a:r>
              <a:rPr lang="ru-RU" sz="1800" b="1" dirty="0"/>
              <a:t> </a:t>
            </a:r>
            <a:r>
              <a:rPr lang="ru-RU" sz="1800" b="1" dirty="0" err="1"/>
              <a:t>свидетелство</a:t>
            </a:r>
            <a:r>
              <a:rPr lang="ru-RU" sz="1800" b="1" dirty="0"/>
              <a:t>, </a:t>
            </a:r>
            <a:r>
              <a:rPr lang="ru-RU" sz="1800" b="1" dirty="0" err="1"/>
              <a:t>издадено</a:t>
            </a:r>
            <a:r>
              <a:rPr lang="ru-RU" sz="1800" b="1" dirty="0"/>
              <a:t> от </a:t>
            </a:r>
            <a:r>
              <a:rPr lang="ru-RU" sz="1800" b="1" dirty="0" err="1"/>
              <a:t>общопрактикуващия</a:t>
            </a:r>
            <a:r>
              <a:rPr lang="ru-RU" sz="1800" b="1" dirty="0"/>
              <a:t> </a:t>
            </a:r>
            <a:r>
              <a:rPr lang="ru-RU" sz="1800" b="1" dirty="0" err="1"/>
              <a:t>лекар</a:t>
            </a:r>
            <a:r>
              <a:rPr lang="ru-RU" sz="1800" b="1" dirty="0"/>
              <a:t> на ученика - за </a:t>
            </a:r>
            <a:r>
              <a:rPr lang="ru-RU" sz="1800" b="1" dirty="0" err="1"/>
              <a:t>кандидатстващите</a:t>
            </a:r>
            <a:r>
              <a:rPr lang="ru-RU" sz="1800" b="1" dirty="0"/>
              <a:t> по </a:t>
            </a:r>
            <a:r>
              <a:rPr lang="ru-RU" sz="1800" b="1" dirty="0" err="1"/>
              <a:t>специалност</a:t>
            </a:r>
            <a:r>
              <a:rPr lang="ru-RU" sz="1800" b="1" dirty="0"/>
              <a:t> от </a:t>
            </a:r>
            <a:r>
              <a:rPr lang="ru-RU" sz="1800" b="1" dirty="0" err="1"/>
              <a:t>професия</a:t>
            </a:r>
            <a:r>
              <a:rPr lang="ru-RU" sz="1800" b="1" dirty="0"/>
              <a:t> в </a:t>
            </a:r>
            <a:r>
              <a:rPr lang="ru-RU" sz="1800" b="1" dirty="0" err="1"/>
              <a:t>професионални</a:t>
            </a:r>
            <a:r>
              <a:rPr lang="ru-RU" sz="1800" b="1" dirty="0"/>
              <a:t> гимназии и </a:t>
            </a:r>
            <a:r>
              <a:rPr lang="ru-RU" sz="1800" b="1" dirty="0" err="1" smtClean="0"/>
              <a:t>професионални</a:t>
            </a:r>
            <a:r>
              <a:rPr lang="ru-RU" sz="1800" b="1" dirty="0"/>
              <a:t> гимназии и </a:t>
            </a:r>
            <a:r>
              <a:rPr lang="ru-RU" sz="1800" b="1" dirty="0" err="1"/>
              <a:t>професионални</a:t>
            </a:r>
            <a:r>
              <a:rPr lang="ru-RU" sz="1800" b="1" dirty="0"/>
              <a:t> </a:t>
            </a:r>
            <a:r>
              <a:rPr lang="ru-RU" sz="1800" b="1" dirty="0" err="1"/>
              <a:t>паралелки</a:t>
            </a:r>
            <a:r>
              <a:rPr lang="ru-RU" sz="1800" b="1" dirty="0"/>
              <a:t> в </a:t>
            </a:r>
            <a:r>
              <a:rPr lang="ru-RU" sz="1800" b="1" dirty="0" err="1"/>
              <a:t>профилирани</a:t>
            </a:r>
            <a:r>
              <a:rPr lang="ru-RU" sz="1800" b="1" dirty="0"/>
              <a:t> гимназии, </a:t>
            </a:r>
            <a:r>
              <a:rPr lang="ru-RU" sz="1800" b="1" dirty="0" err="1"/>
              <a:t>обединени</a:t>
            </a:r>
            <a:r>
              <a:rPr lang="ru-RU" sz="1800" b="1" dirty="0"/>
              <a:t> и </a:t>
            </a:r>
            <a:r>
              <a:rPr lang="ru-RU" sz="1800" b="1" dirty="0" err="1"/>
              <a:t>средни</a:t>
            </a:r>
            <a:r>
              <a:rPr lang="ru-RU" sz="1800" b="1" dirty="0"/>
              <a:t> училища.</a:t>
            </a:r>
          </a:p>
          <a:p>
            <a:endParaRPr lang="ru-RU" sz="1800" b="1" dirty="0"/>
          </a:p>
          <a:p>
            <a:pPr marL="0" indent="0">
              <a:buNone/>
            </a:pPr>
            <a:endParaRPr lang="ru-RU" sz="1800" b="1" dirty="0"/>
          </a:p>
          <a:p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100688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ГРАФИК НА ДЕЙНОСТИТЕ </a:t>
            </a:r>
            <a:endParaRPr lang="bg-BG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397" y="1527175"/>
            <a:ext cx="4278694" cy="4572000"/>
          </a:xfrm>
        </p:spPr>
      </p:pic>
    </p:spTree>
    <p:extLst>
      <p:ext uri="{BB962C8B-B14F-4D97-AF65-F5344CB8AC3E}">
        <p14:creationId xmlns:p14="http://schemas.microsoft.com/office/powerpoint/2010/main" val="2470969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НАРЕДБА №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10</a:t>
            </a:r>
            <a:endParaRPr lang="bg-BG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649344" cy="4680520"/>
          </a:xfrm>
        </p:spPr>
        <p:txBody>
          <a:bodyPr>
            <a:noAutofit/>
          </a:bodyPr>
          <a:lstStyle/>
          <a:p>
            <a:r>
              <a:rPr lang="ru-RU" sz="1800" dirty="0" err="1"/>
              <a:t>Дейностите</a:t>
            </a:r>
            <a:r>
              <a:rPr lang="ru-RU" sz="1800" dirty="0"/>
              <a:t> по приема на </a:t>
            </a:r>
            <a:r>
              <a:rPr lang="ru-RU" sz="1800" dirty="0" err="1"/>
              <a:t>ученици</a:t>
            </a:r>
            <a:r>
              <a:rPr lang="ru-RU" sz="1800" dirty="0"/>
              <a:t> в VIII </a:t>
            </a:r>
            <a:r>
              <a:rPr lang="ru-RU" sz="1800" dirty="0" err="1"/>
              <a:t>клас</a:t>
            </a:r>
            <a:r>
              <a:rPr lang="ru-RU" sz="1800" dirty="0"/>
              <a:t> се </a:t>
            </a:r>
            <a:r>
              <a:rPr lang="ru-RU" sz="1800" dirty="0" err="1"/>
              <a:t>организират</a:t>
            </a:r>
            <a:r>
              <a:rPr lang="ru-RU" sz="1800" dirty="0"/>
              <a:t> от </a:t>
            </a:r>
            <a:r>
              <a:rPr lang="ru-RU" sz="1800" dirty="0" err="1"/>
              <a:t>началника</a:t>
            </a:r>
            <a:r>
              <a:rPr lang="ru-RU" sz="1800" dirty="0"/>
              <a:t> на </a:t>
            </a:r>
            <a:r>
              <a:rPr lang="ru-RU" sz="1800" dirty="0" err="1"/>
              <a:t>регионалното</a:t>
            </a:r>
            <a:r>
              <a:rPr lang="ru-RU" sz="1800" dirty="0"/>
              <a:t> управление на </a:t>
            </a:r>
            <a:r>
              <a:rPr lang="ru-RU" sz="1800" dirty="0" err="1"/>
              <a:t>образованието</a:t>
            </a:r>
            <a:r>
              <a:rPr lang="ru-RU" sz="1800" dirty="0"/>
              <a:t> с </a:t>
            </a:r>
            <a:r>
              <a:rPr lang="ru-RU" sz="1800" dirty="0" err="1"/>
              <a:t>изключение</a:t>
            </a:r>
            <a:r>
              <a:rPr lang="ru-RU" sz="1800" dirty="0"/>
              <a:t> на приема в </a:t>
            </a:r>
            <a:r>
              <a:rPr lang="ru-RU" sz="1800" dirty="0" err="1"/>
              <a:t>спортните</a:t>
            </a:r>
            <a:r>
              <a:rPr lang="ru-RU" sz="1800" dirty="0"/>
              <a:t> училища, в </a:t>
            </a:r>
            <a:r>
              <a:rPr lang="ru-RU" sz="1800" dirty="0" err="1"/>
              <a:t>училищата</a:t>
            </a:r>
            <a:r>
              <a:rPr lang="ru-RU" sz="1800" dirty="0"/>
              <a:t> по </a:t>
            </a:r>
            <a:r>
              <a:rPr lang="ru-RU" sz="1800" dirty="0" err="1"/>
              <a:t>изкуствата</a:t>
            </a:r>
            <a:r>
              <a:rPr lang="ru-RU" sz="1800" dirty="0"/>
              <a:t> и в </a:t>
            </a:r>
            <a:r>
              <a:rPr lang="ru-RU" sz="1800" dirty="0" err="1"/>
              <a:t>училищата</a:t>
            </a:r>
            <a:r>
              <a:rPr lang="ru-RU" sz="1800" dirty="0"/>
              <a:t> по </a:t>
            </a:r>
            <a:r>
              <a:rPr lang="ru-RU" sz="1800" dirty="0" err="1"/>
              <a:t>културата</a:t>
            </a:r>
            <a:r>
              <a:rPr lang="ru-RU" sz="1800" dirty="0"/>
              <a:t>.</a:t>
            </a:r>
          </a:p>
          <a:p>
            <a:r>
              <a:rPr lang="ru-RU" sz="1800" dirty="0" smtClean="0"/>
              <a:t>За </a:t>
            </a:r>
            <a:r>
              <a:rPr lang="ru-RU" sz="1800" dirty="0" err="1"/>
              <a:t>определените</a:t>
            </a:r>
            <a:r>
              <a:rPr lang="ru-RU" sz="1800" dirty="0"/>
              <a:t> с </a:t>
            </a:r>
            <a:r>
              <a:rPr lang="ru-RU" sz="1800" dirty="0" err="1"/>
              <a:t>държавния</a:t>
            </a:r>
            <a:r>
              <a:rPr lang="ru-RU" sz="1800" dirty="0"/>
              <a:t> план-прием места в VIII </a:t>
            </a:r>
            <a:r>
              <a:rPr lang="ru-RU" sz="1800" dirty="0" err="1"/>
              <a:t>клас</a:t>
            </a:r>
            <a:r>
              <a:rPr lang="ru-RU" sz="1800" dirty="0"/>
              <a:t> </a:t>
            </a:r>
            <a:r>
              <a:rPr lang="ru-RU" sz="1800" dirty="0" err="1"/>
              <a:t>могат</a:t>
            </a:r>
            <a:r>
              <a:rPr lang="ru-RU" sz="1800" dirty="0"/>
              <a:t> да </a:t>
            </a:r>
            <a:r>
              <a:rPr lang="ru-RU" sz="1800" dirty="0" err="1"/>
              <a:t>кандидатстват</a:t>
            </a:r>
            <a:r>
              <a:rPr lang="ru-RU" sz="1800" dirty="0"/>
              <a:t> </a:t>
            </a:r>
            <a:r>
              <a:rPr lang="ru-RU" sz="1800" dirty="0" err="1"/>
              <a:t>ученици</a:t>
            </a:r>
            <a:r>
              <a:rPr lang="ru-RU" sz="1800" dirty="0"/>
              <a:t>, </a:t>
            </a:r>
            <a:r>
              <a:rPr lang="ru-RU" sz="1800" dirty="0" err="1"/>
              <a:t>които</a:t>
            </a:r>
            <a:r>
              <a:rPr lang="ru-RU" sz="1800" dirty="0"/>
              <a:t> успешно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dirty="0" err="1"/>
              <a:t>завършили</a:t>
            </a:r>
            <a:r>
              <a:rPr lang="ru-RU" sz="1800" dirty="0"/>
              <a:t> </a:t>
            </a:r>
            <a:r>
              <a:rPr lang="ru-RU" sz="1800" dirty="0" err="1"/>
              <a:t>основно</a:t>
            </a:r>
            <a:r>
              <a:rPr lang="ru-RU" sz="1800" dirty="0"/>
              <a:t> образование в </a:t>
            </a:r>
            <a:r>
              <a:rPr lang="ru-RU" sz="1800" dirty="0" err="1"/>
              <a:t>годината</a:t>
            </a:r>
            <a:r>
              <a:rPr lang="ru-RU" sz="1800" dirty="0"/>
              <a:t> на </a:t>
            </a:r>
            <a:r>
              <a:rPr lang="ru-RU" sz="1800" dirty="0" err="1"/>
              <a:t>кандидатстването</a:t>
            </a:r>
            <a:r>
              <a:rPr lang="ru-RU" sz="1800" dirty="0"/>
              <a:t>, </a:t>
            </a:r>
            <a:r>
              <a:rPr lang="ru-RU" sz="1800" dirty="0" err="1"/>
              <a:t>както</a:t>
            </a:r>
            <a:r>
              <a:rPr lang="ru-RU" sz="1800" dirty="0"/>
              <a:t> и лица, </a:t>
            </a:r>
            <a:r>
              <a:rPr lang="ru-RU" sz="1800" dirty="0" err="1"/>
              <a:t>които</a:t>
            </a:r>
            <a:r>
              <a:rPr lang="ru-RU" sz="1800" dirty="0"/>
              <a:t> не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dirty="0" err="1"/>
              <a:t>по-възрастни</a:t>
            </a:r>
            <a:r>
              <a:rPr lang="ru-RU" sz="1800" dirty="0"/>
              <a:t> от 17 </a:t>
            </a:r>
            <a:r>
              <a:rPr lang="ru-RU" sz="1800" dirty="0" err="1"/>
              <a:t>години</a:t>
            </a:r>
            <a:r>
              <a:rPr lang="ru-RU" sz="1800" dirty="0"/>
              <a:t>, </a:t>
            </a:r>
            <a:r>
              <a:rPr lang="ru-RU" sz="1800" dirty="0" err="1"/>
              <a:t>навършвани</a:t>
            </a:r>
            <a:r>
              <a:rPr lang="ru-RU" sz="1800" dirty="0"/>
              <a:t> в </a:t>
            </a:r>
            <a:r>
              <a:rPr lang="ru-RU" sz="1800" dirty="0" err="1"/>
              <a:t>годината</a:t>
            </a:r>
            <a:r>
              <a:rPr lang="ru-RU" sz="1800" dirty="0"/>
              <a:t> на </a:t>
            </a:r>
            <a:r>
              <a:rPr lang="ru-RU" sz="1800" dirty="0" err="1"/>
              <a:t>кандидатстване</a:t>
            </a:r>
            <a:r>
              <a:rPr lang="ru-RU" sz="1800" dirty="0" smtClean="0"/>
              <a:t>.</a:t>
            </a:r>
          </a:p>
          <a:p>
            <a:r>
              <a:rPr lang="ru-RU" sz="1800" dirty="0" err="1"/>
              <a:t>Приемането</a:t>
            </a:r>
            <a:r>
              <a:rPr lang="ru-RU" sz="1800" dirty="0"/>
              <a:t> на </a:t>
            </a:r>
            <a:r>
              <a:rPr lang="ru-RU" sz="1800" dirty="0" err="1"/>
              <a:t>ученици</a:t>
            </a:r>
            <a:r>
              <a:rPr lang="ru-RU" sz="1800" dirty="0"/>
              <a:t> в VIII </a:t>
            </a:r>
            <a:r>
              <a:rPr lang="ru-RU" sz="1800" dirty="0" err="1"/>
              <a:t>клас</a:t>
            </a:r>
            <a:r>
              <a:rPr lang="ru-RU" sz="1800" dirty="0"/>
              <a:t> </a:t>
            </a:r>
            <a:r>
              <a:rPr lang="ru-RU" sz="1800" dirty="0" smtClean="0"/>
              <a:t>се </a:t>
            </a:r>
            <a:r>
              <a:rPr lang="ru-RU" sz="1800" dirty="0" err="1"/>
              <a:t>извършва</a:t>
            </a:r>
            <a:r>
              <a:rPr lang="ru-RU" sz="1800" dirty="0"/>
              <a:t> </a:t>
            </a:r>
            <a:r>
              <a:rPr lang="ru-RU" sz="1800" dirty="0" err="1"/>
              <a:t>въз</a:t>
            </a:r>
            <a:r>
              <a:rPr lang="ru-RU" sz="1800" dirty="0"/>
              <a:t> основа на </a:t>
            </a:r>
            <a:r>
              <a:rPr lang="ru-RU" sz="1800" dirty="0" err="1"/>
              <a:t>желанията</a:t>
            </a:r>
            <a:r>
              <a:rPr lang="ru-RU" sz="1800" dirty="0"/>
              <a:t> на </a:t>
            </a:r>
            <a:r>
              <a:rPr lang="ru-RU" sz="1800" dirty="0" err="1"/>
              <a:t>учениците</a:t>
            </a:r>
            <a:r>
              <a:rPr lang="ru-RU" sz="1800" dirty="0"/>
              <a:t> и при </a:t>
            </a:r>
            <a:r>
              <a:rPr lang="ru-RU" sz="1800" dirty="0" err="1"/>
              <a:t>отчитане</a:t>
            </a:r>
            <a:r>
              <a:rPr lang="ru-RU" sz="1800" dirty="0"/>
              <a:t> на </a:t>
            </a:r>
            <a:r>
              <a:rPr lang="ru-RU" sz="1800" dirty="0" err="1"/>
              <a:t>резултатите</a:t>
            </a:r>
            <a:r>
              <a:rPr lang="ru-RU" sz="1800" dirty="0"/>
              <a:t> от </a:t>
            </a:r>
            <a:r>
              <a:rPr lang="ru-RU" sz="1800" dirty="0" err="1"/>
              <a:t>националното</a:t>
            </a:r>
            <a:r>
              <a:rPr lang="ru-RU" sz="1800" dirty="0"/>
              <a:t> </a:t>
            </a:r>
            <a:r>
              <a:rPr lang="ru-RU" sz="1800" dirty="0" err="1"/>
              <a:t>външно</a:t>
            </a:r>
            <a:r>
              <a:rPr lang="ru-RU" sz="1800" dirty="0"/>
              <a:t> </a:t>
            </a:r>
            <a:r>
              <a:rPr lang="ru-RU" sz="1800" dirty="0" err="1"/>
              <a:t>оценяване</a:t>
            </a:r>
            <a:r>
              <a:rPr lang="ru-RU" sz="1800" dirty="0"/>
              <a:t>, </a:t>
            </a:r>
            <a:r>
              <a:rPr lang="ru-RU" sz="1800" dirty="0" err="1"/>
              <a:t>които</a:t>
            </a:r>
            <a:r>
              <a:rPr lang="ru-RU" sz="1800" dirty="0"/>
              <a:t> се </a:t>
            </a:r>
            <a:r>
              <a:rPr lang="ru-RU" sz="1800" dirty="0" err="1"/>
              <a:t>включват</a:t>
            </a:r>
            <a:r>
              <a:rPr lang="ru-RU" sz="1800" dirty="0"/>
              <a:t> </a:t>
            </a:r>
            <a:r>
              <a:rPr lang="ru-RU" sz="1800" dirty="0" err="1"/>
              <a:t>като</a:t>
            </a:r>
            <a:r>
              <a:rPr lang="ru-RU" sz="1800" dirty="0"/>
              <a:t> </a:t>
            </a:r>
            <a:r>
              <a:rPr lang="ru-RU" sz="1800" dirty="0" err="1"/>
              <a:t>балообразуващ</a:t>
            </a:r>
            <a:r>
              <a:rPr lang="ru-RU" sz="1800" dirty="0"/>
              <a:t> </a:t>
            </a:r>
            <a:r>
              <a:rPr lang="ru-RU" sz="1800" dirty="0" err="1"/>
              <a:t>елемент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Приемането</a:t>
            </a:r>
            <a:r>
              <a:rPr lang="ru-RU" sz="1800" dirty="0" smtClean="0"/>
              <a:t> </a:t>
            </a:r>
            <a:r>
              <a:rPr lang="ru-RU" sz="1800" dirty="0"/>
              <a:t>на </a:t>
            </a:r>
            <a:r>
              <a:rPr lang="ru-RU" sz="1800" dirty="0" err="1"/>
              <a:t>ученици</a:t>
            </a:r>
            <a:r>
              <a:rPr lang="ru-RU" sz="1800" dirty="0"/>
              <a:t> в VIII </a:t>
            </a:r>
            <a:r>
              <a:rPr lang="ru-RU" sz="1800" dirty="0" err="1"/>
              <a:t>клас</a:t>
            </a:r>
            <a:r>
              <a:rPr lang="ru-RU" sz="1800" dirty="0"/>
              <a:t> по </a:t>
            </a:r>
            <a:r>
              <a:rPr lang="ru-RU" sz="1800" dirty="0" err="1"/>
              <a:t>утвърден</a:t>
            </a:r>
            <a:r>
              <a:rPr lang="ru-RU" sz="1800" dirty="0"/>
              <a:t> </a:t>
            </a:r>
            <a:r>
              <a:rPr lang="ru-RU" sz="1800" dirty="0" err="1"/>
              <a:t>държавен</a:t>
            </a:r>
            <a:r>
              <a:rPr lang="ru-RU" sz="1800" dirty="0"/>
              <a:t> план-прием за </a:t>
            </a:r>
            <a:r>
              <a:rPr lang="ru-RU" sz="1800" dirty="0" err="1"/>
              <a:t>профилите</a:t>
            </a:r>
            <a:r>
              <a:rPr lang="ru-RU" sz="1800" dirty="0"/>
              <a:t> "</a:t>
            </a:r>
            <a:r>
              <a:rPr lang="ru-RU" sz="1800" dirty="0" err="1"/>
              <a:t>Изобразително</a:t>
            </a:r>
            <a:r>
              <a:rPr lang="ru-RU" sz="1800" dirty="0"/>
              <a:t> </a:t>
            </a:r>
            <a:r>
              <a:rPr lang="ru-RU" sz="1800" dirty="0" err="1"/>
              <a:t>изкуство</a:t>
            </a:r>
            <a:r>
              <a:rPr lang="ru-RU" sz="1800" dirty="0"/>
              <a:t>", "</a:t>
            </a:r>
            <a:r>
              <a:rPr lang="ru-RU" sz="1800" dirty="0" err="1"/>
              <a:t>Музика</a:t>
            </a:r>
            <a:r>
              <a:rPr lang="ru-RU" sz="1800" dirty="0"/>
              <a:t>" и "</a:t>
            </a:r>
            <a:r>
              <a:rPr lang="ru-RU" sz="1800" dirty="0" err="1"/>
              <a:t>Физическо</a:t>
            </a:r>
            <a:r>
              <a:rPr lang="ru-RU" sz="1800" dirty="0"/>
              <a:t> </a:t>
            </a:r>
            <a:r>
              <a:rPr lang="ru-RU" sz="1800" dirty="0" err="1"/>
              <a:t>възпитание</a:t>
            </a:r>
            <a:r>
              <a:rPr lang="ru-RU" sz="1800" dirty="0"/>
              <a:t> и спорт" се </a:t>
            </a:r>
            <a:r>
              <a:rPr lang="ru-RU" sz="1800" dirty="0" err="1"/>
              <a:t>извършва</a:t>
            </a:r>
            <a:r>
              <a:rPr lang="ru-RU" sz="1800" dirty="0"/>
              <a:t> и </a:t>
            </a:r>
            <a:r>
              <a:rPr lang="ru-RU" sz="1800" dirty="0" err="1"/>
              <a:t>въз</a:t>
            </a:r>
            <a:r>
              <a:rPr lang="ru-RU" sz="1800" dirty="0"/>
              <a:t> основа на </a:t>
            </a:r>
            <a:r>
              <a:rPr lang="ru-RU" sz="1800" dirty="0" err="1"/>
              <a:t>резултата</a:t>
            </a:r>
            <a:r>
              <a:rPr lang="ru-RU" sz="1800" dirty="0"/>
              <a:t> от </a:t>
            </a:r>
            <a:r>
              <a:rPr lang="ru-RU" sz="1800" dirty="0" err="1"/>
              <a:t>изпита</a:t>
            </a:r>
            <a:r>
              <a:rPr lang="ru-RU" sz="1800" dirty="0"/>
              <a:t> за проверка на </a:t>
            </a:r>
            <a:r>
              <a:rPr lang="ru-RU" sz="1800" dirty="0" err="1"/>
              <a:t>способностите</a:t>
            </a:r>
            <a:r>
              <a:rPr lang="ru-RU" sz="1800" dirty="0"/>
              <a:t>.</a:t>
            </a:r>
          </a:p>
          <a:p>
            <a:endParaRPr lang="ru-RU" sz="1800" dirty="0">
              <a:solidFill>
                <a:srgbClr val="FF0000"/>
              </a:solidFill>
            </a:endParaRPr>
          </a:p>
          <a:p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60110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НАРЕДБА №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10</a:t>
            </a:r>
            <a:endParaRPr lang="bg-BG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23528" y="1252959"/>
            <a:ext cx="8649344" cy="51283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  </a:t>
            </a:r>
          </a:p>
          <a:p>
            <a:r>
              <a:rPr lang="ru-RU" sz="1800" dirty="0" err="1" smtClean="0"/>
              <a:t>Учениците</a:t>
            </a:r>
            <a:r>
              <a:rPr lang="ru-RU" sz="1800" dirty="0" smtClean="0"/>
              <a:t> </a:t>
            </a:r>
            <a:r>
              <a:rPr lang="ru-RU" sz="1800" dirty="0" err="1"/>
              <a:t>могат</a:t>
            </a:r>
            <a:r>
              <a:rPr lang="ru-RU" sz="1800" dirty="0"/>
              <a:t> да </a:t>
            </a:r>
            <a:r>
              <a:rPr lang="ru-RU" sz="1800" dirty="0" err="1"/>
              <a:t>кандидатстват</a:t>
            </a:r>
            <a:r>
              <a:rPr lang="ru-RU" sz="1800" dirty="0"/>
              <a:t> за </a:t>
            </a:r>
            <a:r>
              <a:rPr lang="ru-RU" sz="1800" dirty="0" err="1"/>
              <a:t>приемане</a:t>
            </a:r>
            <a:r>
              <a:rPr lang="ru-RU" sz="1800" dirty="0"/>
              <a:t> в неограничен </a:t>
            </a:r>
            <a:r>
              <a:rPr lang="ru-RU" sz="1800" dirty="0" err="1"/>
              <a:t>брой</a:t>
            </a:r>
            <a:r>
              <a:rPr lang="ru-RU" sz="1800" dirty="0"/>
              <a:t> училища.</a:t>
            </a:r>
            <a:endParaRPr lang="bg-BG" sz="1800" dirty="0"/>
          </a:p>
          <a:p>
            <a:r>
              <a:rPr lang="ru-RU" sz="1800" dirty="0" err="1" smtClean="0"/>
              <a:t>Балът</a:t>
            </a:r>
            <a:r>
              <a:rPr lang="ru-RU" sz="1800" dirty="0" smtClean="0"/>
              <a:t> </a:t>
            </a:r>
            <a:r>
              <a:rPr lang="ru-RU" sz="1800" dirty="0"/>
              <a:t>за </a:t>
            </a:r>
            <a:r>
              <a:rPr lang="ru-RU" sz="1800" dirty="0" err="1"/>
              <a:t>класиране</a:t>
            </a:r>
            <a:r>
              <a:rPr lang="ru-RU" sz="1800" dirty="0"/>
              <a:t> на </a:t>
            </a:r>
            <a:r>
              <a:rPr lang="ru-RU" sz="1800" dirty="0" err="1"/>
              <a:t>учениците</a:t>
            </a:r>
            <a:r>
              <a:rPr lang="ru-RU" sz="1800" dirty="0"/>
              <a:t> след </a:t>
            </a:r>
            <a:r>
              <a:rPr lang="ru-RU" sz="1800" dirty="0" err="1"/>
              <a:t>завършено</a:t>
            </a:r>
            <a:r>
              <a:rPr lang="ru-RU" sz="1800" dirty="0"/>
              <a:t> </a:t>
            </a:r>
            <a:r>
              <a:rPr lang="ru-RU" sz="1800" dirty="0" err="1"/>
              <a:t>основно</a:t>
            </a:r>
            <a:r>
              <a:rPr lang="ru-RU" sz="1800" dirty="0"/>
              <a:t> образование </a:t>
            </a:r>
            <a:r>
              <a:rPr lang="ru-RU" sz="1800" dirty="0" smtClean="0"/>
              <a:t>се </a:t>
            </a:r>
            <a:r>
              <a:rPr lang="ru-RU" sz="1800" dirty="0" err="1"/>
              <a:t>формира</a:t>
            </a:r>
            <a:r>
              <a:rPr lang="ru-RU" sz="1800" dirty="0"/>
              <a:t> </a:t>
            </a:r>
            <a:r>
              <a:rPr lang="ru-RU" sz="1800" dirty="0" err="1"/>
              <a:t>като</a:t>
            </a:r>
            <a:r>
              <a:rPr lang="ru-RU" sz="1800" dirty="0"/>
              <a:t> сбор от </a:t>
            </a:r>
            <a:r>
              <a:rPr lang="ru-RU" sz="1800" dirty="0" err="1"/>
              <a:t>следните</a:t>
            </a:r>
            <a:r>
              <a:rPr lang="ru-RU" sz="1800" dirty="0"/>
              <a:t> </a:t>
            </a:r>
            <a:r>
              <a:rPr lang="ru-RU" sz="1800" dirty="0" err="1"/>
              <a:t>елементи</a:t>
            </a:r>
            <a:r>
              <a:rPr lang="ru-RU" sz="1800" dirty="0" smtClean="0"/>
              <a:t>:</a:t>
            </a:r>
          </a:p>
          <a:p>
            <a:pPr marL="0" indent="0">
              <a:buNone/>
            </a:pPr>
            <a:r>
              <a:rPr lang="ru-RU" sz="1800" dirty="0" smtClean="0"/>
              <a:t>	Точка 1. </a:t>
            </a:r>
            <a:r>
              <a:rPr lang="ru-RU" sz="1800" dirty="0" err="1" smtClean="0"/>
              <a:t>Брой</a:t>
            </a:r>
            <a:r>
              <a:rPr lang="ru-RU" sz="1800" dirty="0" smtClean="0"/>
              <a:t> точки </a:t>
            </a:r>
            <a:r>
              <a:rPr lang="ru-RU" sz="1800" dirty="0"/>
              <a:t>от </a:t>
            </a:r>
            <a:r>
              <a:rPr lang="ru-RU" sz="1800" dirty="0" err="1"/>
              <a:t>националното</a:t>
            </a:r>
            <a:r>
              <a:rPr lang="ru-RU" sz="1800" dirty="0"/>
              <a:t> </a:t>
            </a:r>
            <a:r>
              <a:rPr lang="ru-RU" sz="1800" dirty="0" err="1"/>
              <a:t>външно</a:t>
            </a:r>
            <a:r>
              <a:rPr lang="ru-RU" sz="1800" dirty="0"/>
              <a:t> </a:t>
            </a:r>
            <a:r>
              <a:rPr lang="ru-RU" sz="1800" dirty="0" err="1"/>
              <a:t>оценяване</a:t>
            </a:r>
            <a:r>
              <a:rPr lang="ru-RU" sz="1800" dirty="0"/>
              <a:t> по </a:t>
            </a:r>
            <a:r>
              <a:rPr lang="ru-RU" sz="1800" dirty="0" err="1"/>
              <a:t>български</a:t>
            </a:r>
            <a:r>
              <a:rPr lang="ru-RU" sz="1800" dirty="0"/>
              <a:t> </a:t>
            </a:r>
            <a:r>
              <a:rPr lang="ru-RU" sz="1800" dirty="0" err="1"/>
              <a:t>език</a:t>
            </a:r>
            <a:r>
              <a:rPr lang="ru-RU" sz="1800" dirty="0"/>
              <a:t> и литература и по математика, </a:t>
            </a:r>
            <a:r>
              <a:rPr lang="ru-RU" sz="1800" dirty="0" err="1"/>
              <a:t>като</a:t>
            </a:r>
            <a:r>
              <a:rPr lang="ru-RU" sz="1800" dirty="0"/>
              <a:t> </a:t>
            </a:r>
            <a:r>
              <a:rPr lang="ru-RU" sz="1800" dirty="0" err="1"/>
              <a:t>педагогическият</a:t>
            </a:r>
            <a:r>
              <a:rPr lang="ru-RU" sz="1800" dirty="0"/>
              <a:t> </a:t>
            </a:r>
            <a:r>
              <a:rPr lang="ru-RU" sz="1800" dirty="0" err="1"/>
              <a:t>съвет</a:t>
            </a:r>
            <a:r>
              <a:rPr lang="ru-RU" sz="1800" dirty="0"/>
              <a:t> на </a:t>
            </a:r>
            <a:r>
              <a:rPr lang="ru-RU" sz="1800" dirty="0" err="1"/>
              <a:t>приемащото</a:t>
            </a:r>
            <a:r>
              <a:rPr lang="ru-RU" sz="1800" dirty="0"/>
              <a:t> училище </a:t>
            </a:r>
            <a:r>
              <a:rPr lang="ru-RU" sz="1800" dirty="0" err="1"/>
              <a:t>може</a:t>
            </a:r>
            <a:r>
              <a:rPr lang="ru-RU" sz="1800" dirty="0"/>
              <a:t> да определи в </a:t>
            </a:r>
            <a:r>
              <a:rPr lang="ru-RU" sz="1800" dirty="0" err="1"/>
              <a:t>балообразуването</a:t>
            </a:r>
            <a:r>
              <a:rPr lang="ru-RU" sz="1800" dirty="0"/>
              <a:t> да </a:t>
            </a:r>
            <a:r>
              <a:rPr lang="ru-RU" sz="1800" dirty="0" err="1"/>
              <a:t>участват</a:t>
            </a:r>
            <a:r>
              <a:rPr lang="ru-RU" sz="1800" dirty="0"/>
              <a:t> и </a:t>
            </a:r>
            <a:r>
              <a:rPr lang="ru-RU" sz="1800" dirty="0" err="1"/>
              <a:t>резултатите</a:t>
            </a:r>
            <a:r>
              <a:rPr lang="ru-RU" sz="1800" dirty="0"/>
              <a:t> от един или </a:t>
            </a:r>
            <a:r>
              <a:rPr lang="ru-RU" sz="1800" dirty="0" err="1"/>
              <a:t>повече</a:t>
            </a:r>
            <a:r>
              <a:rPr lang="ru-RU" sz="1800" dirty="0"/>
              <a:t> </a:t>
            </a:r>
            <a:r>
              <a:rPr lang="ru-RU" sz="1800" dirty="0" err="1"/>
              <a:t>допълнителни</a:t>
            </a:r>
            <a:r>
              <a:rPr lang="ru-RU" sz="1800" dirty="0"/>
              <a:t> </a:t>
            </a:r>
            <a:r>
              <a:rPr lang="ru-RU" sz="1800" dirty="0" err="1"/>
              <a:t>учебни</a:t>
            </a:r>
            <a:r>
              <a:rPr lang="ru-RU" sz="1800" dirty="0"/>
              <a:t> предмета, за </a:t>
            </a:r>
            <a:r>
              <a:rPr lang="ru-RU" sz="1800" dirty="0" err="1"/>
              <a:t>които</a:t>
            </a:r>
            <a:r>
              <a:rPr lang="ru-RU" sz="1800" dirty="0"/>
              <a:t> се </a:t>
            </a:r>
            <a:r>
              <a:rPr lang="ru-RU" sz="1800" dirty="0" err="1"/>
              <a:t>провежда</a:t>
            </a:r>
            <a:r>
              <a:rPr lang="ru-RU" sz="1800" dirty="0"/>
              <a:t> </a:t>
            </a:r>
            <a:r>
              <a:rPr lang="ru-RU" sz="1800" dirty="0" err="1"/>
              <a:t>национално</a:t>
            </a:r>
            <a:r>
              <a:rPr lang="ru-RU" sz="1800" dirty="0"/>
              <a:t> </a:t>
            </a:r>
            <a:r>
              <a:rPr lang="ru-RU" sz="1800" dirty="0" err="1"/>
              <a:t>външно</a:t>
            </a:r>
            <a:r>
              <a:rPr lang="ru-RU" sz="1800" dirty="0"/>
              <a:t> </a:t>
            </a:r>
            <a:r>
              <a:rPr lang="ru-RU" sz="1800" dirty="0" err="1"/>
              <a:t>оценяване</a:t>
            </a:r>
            <a:r>
              <a:rPr lang="ru-RU" sz="1800" dirty="0"/>
              <a:t> в </a:t>
            </a:r>
            <a:r>
              <a:rPr lang="ru-RU" sz="1800" dirty="0" err="1"/>
              <a:t>съответната</a:t>
            </a:r>
            <a:r>
              <a:rPr lang="ru-RU" sz="1800" dirty="0"/>
              <a:t> </a:t>
            </a:r>
            <a:r>
              <a:rPr lang="ru-RU" sz="1800" dirty="0" err="1"/>
              <a:t>учебна</a:t>
            </a:r>
            <a:r>
              <a:rPr lang="ru-RU" sz="1800" dirty="0"/>
              <a:t> година</a:t>
            </a:r>
            <a:r>
              <a:rPr lang="ru-RU" sz="1800" dirty="0" smtClean="0"/>
              <a:t>;</a:t>
            </a:r>
          </a:p>
          <a:p>
            <a:pPr marL="0" indent="0">
              <a:buNone/>
            </a:pPr>
            <a:r>
              <a:rPr lang="ru-RU" sz="1800" dirty="0" smtClean="0"/>
              <a:t>	Точка 2. </a:t>
            </a:r>
            <a:r>
              <a:rPr lang="ru-RU" sz="1800" dirty="0" err="1" smtClean="0"/>
              <a:t>Оценките</a:t>
            </a:r>
            <a:r>
              <a:rPr lang="ru-RU" sz="1800" dirty="0" smtClean="0"/>
              <a:t> </a:t>
            </a:r>
            <a:r>
              <a:rPr lang="ru-RU" sz="1800" dirty="0"/>
              <a:t>от </a:t>
            </a:r>
            <a:r>
              <a:rPr lang="ru-RU" sz="1800" dirty="0" err="1"/>
              <a:t>свидетелството</a:t>
            </a:r>
            <a:r>
              <a:rPr lang="ru-RU" sz="1800" dirty="0"/>
              <a:t> за </a:t>
            </a:r>
            <a:r>
              <a:rPr lang="ru-RU" sz="1800" dirty="0" err="1"/>
              <a:t>основно</a:t>
            </a:r>
            <a:r>
              <a:rPr lang="ru-RU" sz="1800" dirty="0"/>
              <a:t> образование по два </a:t>
            </a:r>
            <a:r>
              <a:rPr lang="ru-RU" sz="1800" dirty="0" err="1"/>
              <a:t>учебни</a:t>
            </a:r>
            <a:r>
              <a:rPr lang="ru-RU" sz="1800" dirty="0"/>
              <a:t> предмета, </a:t>
            </a:r>
            <a:r>
              <a:rPr lang="ru-RU" sz="1800" dirty="0" err="1"/>
              <a:t>изучавани</a:t>
            </a:r>
            <a:r>
              <a:rPr lang="ru-RU" sz="1800" dirty="0"/>
              <a:t> в раздел </a:t>
            </a:r>
            <a:r>
              <a:rPr lang="ru-RU" sz="1800" dirty="0" smtClean="0"/>
              <a:t>за </a:t>
            </a:r>
            <a:r>
              <a:rPr lang="ru-RU" sz="1800" dirty="0" err="1" smtClean="0"/>
              <a:t>задължителна</a:t>
            </a:r>
            <a:r>
              <a:rPr lang="ru-RU" sz="1800" dirty="0" smtClean="0"/>
              <a:t> подготовка от </a:t>
            </a:r>
            <a:r>
              <a:rPr lang="ru-RU" sz="1800" dirty="0" err="1"/>
              <a:t>учебния</a:t>
            </a:r>
            <a:r>
              <a:rPr lang="ru-RU" sz="1800" dirty="0"/>
              <a:t> план в VII </a:t>
            </a:r>
            <a:r>
              <a:rPr lang="ru-RU" sz="1800" dirty="0" err="1"/>
              <a:t>клас</a:t>
            </a:r>
            <a:r>
              <a:rPr lang="ru-RU" sz="1800" dirty="0"/>
              <a:t>, </a:t>
            </a:r>
            <a:r>
              <a:rPr lang="ru-RU" sz="1800" dirty="0" err="1"/>
              <a:t>определени</a:t>
            </a:r>
            <a:r>
              <a:rPr lang="ru-RU" sz="1800" dirty="0"/>
              <a:t> от </a:t>
            </a:r>
            <a:r>
              <a:rPr lang="ru-RU" sz="1800" dirty="0" err="1"/>
              <a:t>педагогическия</a:t>
            </a:r>
            <a:r>
              <a:rPr lang="ru-RU" sz="1800" dirty="0"/>
              <a:t> </a:t>
            </a:r>
            <a:r>
              <a:rPr lang="ru-RU" sz="1800" dirty="0" err="1"/>
              <a:t>съвет</a:t>
            </a:r>
            <a:r>
              <a:rPr lang="ru-RU" sz="1800" dirty="0"/>
              <a:t> и </a:t>
            </a:r>
            <a:r>
              <a:rPr lang="ru-RU" sz="1800" dirty="0" err="1"/>
              <a:t>превърнати</a:t>
            </a:r>
            <a:r>
              <a:rPr lang="ru-RU" sz="1800" dirty="0"/>
              <a:t> по скала в точки в </a:t>
            </a:r>
            <a:r>
              <a:rPr lang="ru-RU" sz="1800" dirty="0" err="1"/>
              <a:t>съответствие</a:t>
            </a:r>
            <a:r>
              <a:rPr lang="ru-RU" sz="1800" dirty="0"/>
              <a:t> с ДОС за </a:t>
            </a:r>
            <a:r>
              <a:rPr lang="ru-RU" sz="1800" dirty="0" err="1"/>
              <a:t>оценяването</a:t>
            </a:r>
            <a:r>
              <a:rPr lang="ru-RU" sz="1800" dirty="0"/>
              <a:t> на </a:t>
            </a:r>
            <a:r>
              <a:rPr lang="ru-RU" sz="1800" dirty="0" err="1"/>
              <a:t>резултатите</a:t>
            </a:r>
            <a:r>
              <a:rPr lang="ru-RU" sz="1800" dirty="0"/>
              <a:t> от </a:t>
            </a:r>
            <a:r>
              <a:rPr lang="ru-RU" sz="1800" dirty="0" err="1"/>
              <a:t>обучението</a:t>
            </a:r>
            <a:r>
              <a:rPr lang="ru-RU" sz="1800" dirty="0"/>
              <a:t> на </a:t>
            </a:r>
            <a:r>
              <a:rPr lang="ru-RU" sz="1800" dirty="0" err="1"/>
              <a:t>учениците</a:t>
            </a:r>
            <a:r>
              <a:rPr lang="ru-RU" sz="1800" dirty="0"/>
              <a:t>.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3485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НАРЕДБА №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10</a:t>
            </a:r>
            <a:endParaRPr lang="bg-B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251520" y="1713979"/>
            <a:ext cx="8686800" cy="459534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4500" dirty="0" smtClean="0"/>
              <a:t>При </a:t>
            </a:r>
            <a:r>
              <a:rPr lang="ru-RU" sz="4500" dirty="0" err="1"/>
              <a:t>балообразуването</a:t>
            </a:r>
            <a:r>
              <a:rPr lang="ru-RU" sz="4500" dirty="0"/>
              <a:t> по </a:t>
            </a:r>
            <a:r>
              <a:rPr lang="ru-RU" sz="4500" dirty="0" smtClean="0"/>
              <a:t>т</a:t>
            </a:r>
            <a:r>
              <a:rPr lang="ru-RU" sz="4500" dirty="0"/>
              <a:t>. 1 по решение на </a:t>
            </a:r>
            <a:r>
              <a:rPr lang="ru-RU" sz="4500" dirty="0" err="1"/>
              <a:t>педагогическия</a:t>
            </a:r>
            <a:r>
              <a:rPr lang="ru-RU" sz="4500" dirty="0"/>
              <a:t> </a:t>
            </a:r>
            <a:r>
              <a:rPr lang="ru-RU" sz="4500" dirty="0" err="1"/>
              <a:t>съвет</a:t>
            </a:r>
            <a:r>
              <a:rPr lang="ru-RU" sz="4500" dirty="0"/>
              <a:t> на </a:t>
            </a:r>
            <a:r>
              <a:rPr lang="ru-RU" sz="4500" dirty="0" err="1"/>
              <a:t>приемащото</a:t>
            </a:r>
            <a:r>
              <a:rPr lang="ru-RU" sz="4500" dirty="0"/>
              <a:t> училище се </a:t>
            </a:r>
            <a:r>
              <a:rPr lang="ru-RU" sz="4500" dirty="0" err="1"/>
              <a:t>избира</a:t>
            </a:r>
            <a:r>
              <a:rPr lang="ru-RU" sz="4500" dirty="0"/>
              <a:t> само един от </a:t>
            </a:r>
            <a:r>
              <a:rPr lang="ru-RU" sz="4500" dirty="0" err="1"/>
              <a:t>следните</a:t>
            </a:r>
            <a:r>
              <a:rPr lang="ru-RU" sz="4500" dirty="0"/>
              <a:t> </a:t>
            </a:r>
            <a:r>
              <a:rPr lang="ru-RU" sz="4500" dirty="0" err="1"/>
              <a:t>варианти</a:t>
            </a:r>
            <a:r>
              <a:rPr lang="ru-RU" sz="4500" dirty="0"/>
              <a:t>:</a:t>
            </a:r>
            <a:endParaRPr lang="bg-BG" sz="4500" dirty="0"/>
          </a:p>
          <a:p>
            <a:pPr marL="0" indent="0">
              <a:buNone/>
            </a:pPr>
            <a:r>
              <a:rPr lang="ru-RU" sz="4500" dirty="0" smtClean="0"/>
              <a:t>	1</a:t>
            </a:r>
            <a:r>
              <a:rPr lang="ru-RU" sz="4500" dirty="0"/>
              <a:t>. </a:t>
            </a:r>
            <a:r>
              <a:rPr lang="ru-RU" sz="4500" dirty="0" err="1"/>
              <a:t>удвояване</a:t>
            </a:r>
            <a:r>
              <a:rPr lang="ru-RU" sz="4500" dirty="0"/>
              <a:t> на </a:t>
            </a:r>
            <a:r>
              <a:rPr lang="ru-RU" sz="4500" dirty="0" err="1"/>
              <a:t>резултата</a:t>
            </a:r>
            <a:r>
              <a:rPr lang="ru-RU" sz="4500" dirty="0"/>
              <a:t> по </a:t>
            </a:r>
            <a:r>
              <a:rPr lang="ru-RU" sz="4500" dirty="0" err="1"/>
              <a:t>български</a:t>
            </a:r>
            <a:r>
              <a:rPr lang="ru-RU" sz="4500" dirty="0"/>
              <a:t> </a:t>
            </a:r>
            <a:r>
              <a:rPr lang="ru-RU" sz="4500" dirty="0" err="1"/>
              <a:t>език</a:t>
            </a:r>
            <a:r>
              <a:rPr lang="ru-RU" sz="4500" dirty="0"/>
              <a:t> и литература и </a:t>
            </a:r>
            <a:r>
              <a:rPr lang="ru-RU" sz="4500" dirty="0" err="1"/>
              <a:t>удвояване</a:t>
            </a:r>
            <a:r>
              <a:rPr lang="ru-RU" sz="4500" dirty="0"/>
              <a:t> на </a:t>
            </a:r>
            <a:r>
              <a:rPr lang="ru-RU" sz="4500" dirty="0" err="1"/>
              <a:t>резултата</a:t>
            </a:r>
            <a:r>
              <a:rPr lang="ru-RU" sz="4500" dirty="0"/>
              <a:t> по математика от </a:t>
            </a:r>
            <a:r>
              <a:rPr lang="ru-RU" sz="4500" dirty="0" err="1"/>
              <a:t>националното</a:t>
            </a:r>
            <a:r>
              <a:rPr lang="ru-RU" sz="4500" dirty="0"/>
              <a:t> </a:t>
            </a:r>
            <a:r>
              <a:rPr lang="ru-RU" sz="4500" dirty="0" err="1"/>
              <a:t>външно</a:t>
            </a:r>
            <a:r>
              <a:rPr lang="ru-RU" sz="4500" dirty="0"/>
              <a:t> </a:t>
            </a:r>
            <a:r>
              <a:rPr lang="ru-RU" sz="4500" dirty="0" err="1"/>
              <a:t>оценяване</a:t>
            </a:r>
            <a:r>
              <a:rPr lang="ru-RU" sz="4500" dirty="0"/>
              <a:t>;</a:t>
            </a:r>
            <a:endParaRPr lang="bg-BG" sz="4500" dirty="0"/>
          </a:p>
          <a:p>
            <a:pPr marL="0" indent="0">
              <a:buNone/>
            </a:pPr>
            <a:r>
              <a:rPr lang="ru-RU" sz="4500" dirty="0" smtClean="0"/>
              <a:t>	2</a:t>
            </a:r>
            <a:r>
              <a:rPr lang="ru-RU" sz="4500" dirty="0"/>
              <a:t>. </a:t>
            </a:r>
            <a:r>
              <a:rPr lang="ru-RU" sz="4500" dirty="0" err="1"/>
              <a:t>удвояване</a:t>
            </a:r>
            <a:r>
              <a:rPr lang="ru-RU" sz="4500" dirty="0"/>
              <a:t> на </a:t>
            </a:r>
            <a:r>
              <a:rPr lang="ru-RU" sz="4500" dirty="0" err="1"/>
              <a:t>резултата</a:t>
            </a:r>
            <a:r>
              <a:rPr lang="ru-RU" sz="4500" dirty="0"/>
              <a:t> по </a:t>
            </a:r>
            <a:r>
              <a:rPr lang="ru-RU" sz="4500" dirty="0" err="1"/>
              <a:t>български</a:t>
            </a:r>
            <a:r>
              <a:rPr lang="ru-RU" sz="4500" dirty="0"/>
              <a:t> </a:t>
            </a:r>
            <a:r>
              <a:rPr lang="ru-RU" sz="4500" dirty="0" err="1"/>
              <a:t>език</a:t>
            </a:r>
            <a:r>
              <a:rPr lang="ru-RU" sz="4500" dirty="0"/>
              <a:t> и литература или на </a:t>
            </a:r>
            <a:r>
              <a:rPr lang="ru-RU" sz="4500" dirty="0" err="1"/>
              <a:t>резултата</a:t>
            </a:r>
            <a:r>
              <a:rPr lang="ru-RU" sz="4500" dirty="0"/>
              <a:t> по математика от </a:t>
            </a:r>
            <a:r>
              <a:rPr lang="ru-RU" sz="4500" dirty="0" err="1"/>
              <a:t>националното</a:t>
            </a:r>
            <a:r>
              <a:rPr lang="ru-RU" sz="4500" dirty="0"/>
              <a:t> </a:t>
            </a:r>
            <a:r>
              <a:rPr lang="ru-RU" sz="4500" dirty="0" err="1"/>
              <a:t>външно</a:t>
            </a:r>
            <a:r>
              <a:rPr lang="ru-RU" sz="4500" dirty="0"/>
              <a:t> </a:t>
            </a:r>
            <a:r>
              <a:rPr lang="ru-RU" sz="4500" dirty="0" err="1"/>
              <a:t>оценяване</a:t>
            </a:r>
            <a:r>
              <a:rPr lang="ru-RU" sz="4500" dirty="0"/>
              <a:t>, </a:t>
            </a:r>
            <a:r>
              <a:rPr lang="ru-RU" sz="4500" dirty="0" err="1"/>
              <a:t>като</a:t>
            </a:r>
            <a:r>
              <a:rPr lang="ru-RU" sz="4500" dirty="0"/>
              <a:t> </a:t>
            </a:r>
            <a:r>
              <a:rPr lang="ru-RU" sz="4500" dirty="0" err="1"/>
              <a:t>резултатът</a:t>
            </a:r>
            <a:r>
              <a:rPr lang="ru-RU" sz="4500" dirty="0"/>
              <a:t> по </a:t>
            </a:r>
            <a:r>
              <a:rPr lang="ru-RU" sz="4500" dirty="0" err="1"/>
              <a:t>другия</a:t>
            </a:r>
            <a:r>
              <a:rPr lang="ru-RU" sz="4500" dirty="0"/>
              <a:t> предмет се </a:t>
            </a:r>
            <a:r>
              <a:rPr lang="ru-RU" sz="4500" dirty="0" err="1"/>
              <a:t>включва</a:t>
            </a:r>
            <a:r>
              <a:rPr lang="ru-RU" sz="4500" dirty="0"/>
              <a:t> само </a:t>
            </a:r>
            <a:r>
              <a:rPr lang="ru-RU" sz="4500" dirty="0" err="1"/>
              <a:t>веднъж</a:t>
            </a:r>
            <a:r>
              <a:rPr lang="ru-RU" sz="4500" dirty="0"/>
              <a:t>;</a:t>
            </a:r>
            <a:endParaRPr lang="bg-BG" sz="4500" dirty="0"/>
          </a:p>
          <a:p>
            <a:pPr marL="0" indent="0">
              <a:buNone/>
            </a:pPr>
            <a:r>
              <a:rPr lang="ru-RU" sz="4500" dirty="0" smtClean="0"/>
              <a:t>	3</a:t>
            </a:r>
            <a:r>
              <a:rPr lang="ru-RU" sz="4500" dirty="0"/>
              <a:t>. </a:t>
            </a:r>
            <a:r>
              <a:rPr lang="ru-RU" sz="4500" dirty="0" err="1"/>
              <a:t>утрояване</a:t>
            </a:r>
            <a:r>
              <a:rPr lang="ru-RU" sz="4500" dirty="0"/>
              <a:t> на </a:t>
            </a:r>
            <a:r>
              <a:rPr lang="ru-RU" sz="4500" dirty="0" err="1"/>
              <a:t>резултата</a:t>
            </a:r>
            <a:r>
              <a:rPr lang="ru-RU" sz="4500" dirty="0"/>
              <a:t> по </a:t>
            </a:r>
            <a:r>
              <a:rPr lang="ru-RU" sz="4500" dirty="0" err="1"/>
              <a:t>български</a:t>
            </a:r>
            <a:r>
              <a:rPr lang="ru-RU" sz="4500" dirty="0"/>
              <a:t> </a:t>
            </a:r>
            <a:r>
              <a:rPr lang="ru-RU" sz="4500" dirty="0" err="1"/>
              <a:t>език</a:t>
            </a:r>
            <a:r>
              <a:rPr lang="ru-RU" sz="4500" dirty="0"/>
              <a:t> и литература или на </a:t>
            </a:r>
            <a:r>
              <a:rPr lang="ru-RU" sz="4500" dirty="0" err="1"/>
              <a:t>резултата</a:t>
            </a:r>
            <a:r>
              <a:rPr lang="ru-RU" sz="4500" dirty="0"/>
              <a:t> по математика от </a:t>
            </a:r>
            <a:r>
              <a:rPr lang="ru-RU" sz="4500" dirty="0" err="1"/>
              <a:t>националното</a:t>
            </a:r>
            <a:r>
              <a:rPr lang="ru-RU" sz="4500" dirty="0"/>
              <a:t> </a:t>
            </a:r>
            <a:r>
              <a:rPr lang="ru-RU" sz="4500" dirty="0" err="1"/>
              <a:t>външно</a:t>
            </a:r>
            <a:r>
              <a:rPr lang="ru-RU" sz="4500" dirty="0"/>
              <a:t> </a:t>
            </a:r>
            <a:r>
              <a:rPr lang="ru-RU" sz="4500" dirty="0" err="1"/>
              <a:t>оценяване</a:t>
            </a:r>
            <a:r>
              <a:rPr lang="ru-RU" sz="4500" dirty="0"/>
              <a:t>, </a:t>
            </a:r>
            <a:r>
              <a:rPr lang="ru-RU" sz="4500" dirty="0" err="1"/>
              <a:t>като</a:t>
            </a:r>
            <a:r>
              <a:rPr lang="ru-RU" sz="4500" dirty="0"/>
              <a:t> </a:t>
            </a:r>
            <a:r>
              <a:rPr lang="ru-RU" sz="4500" dirty="0" err="1"/>
              <a:t>резултатът</a:t>
            </a:r>
            <a:r>
              <a:rPr lang="ru-RU" sz="4500" dirty="0"/>
              <a:t> по </a:t>
            </a:r>
            <a:r>
              <a:rPr lang="ru-RU" sz="4500" dirty="0" err="1"/>
              <a:t>другия</a:t>
            </a:r>
            <a:r>
              <a:rPr lang="ru-RU" sz="4500" dirty="0"/>
              <a:t> предмет </a:t>
            </a:r>
            <a:r>
              <a:rPr lang="ru-RU" sz="4500" dirty="0" err="1"/>
              <a:t>присъства</a:t>
            </a:r>
            <a:r>
              <a:rPr lang="ru-RU" sz="4500" dirty="0"/>
              <a:t> само </a:t>
            </a:r>
            <a:r>
              <a:rPr lang="ru-RU" sz="4500" dirty="0" err="1"/>
              <a:t>веднъж</a:t>
            </a:r>
            <a:r>
              <a:rPr lang="ru-RU" sz="4500" dirty="0"/>
              <a:t>;</a:t>
            </a:r>
            <a:endParaRPr lang="bg-BG" sz="4500" dirty="0"/>
          </a:p>
          <a:p>
            <a:pPr marL="0" indent="0">
              <a:buNone/>
            </a:pPr>
            <a:r>
              <a:rPr lang="ru-RU" sz="4500" dirty="0" smtClean="0"/>
              <a:t>	4</a:t>
            </a:r>
            <a:r>
              <a:rPr lang="ru-RU" sz="4500" dirty="0"/>
              <a:t>. </a:t>
            </a:r>
            <a:r>
              <a:rPr lang="ru-RU" sz="4500" dirty="0" err="1"/>
              <a:t>удвояване</a:t>
            </a:r>
            <a:r>
              <a:rPr lang="ru-RU" sz="4500" dirty="0"/>
              <a:t> на </a:t>
            </a:r>
            <a:r>
              <a:rPr lang="ru-RU" sz="4500" dirty="0" err="1"/>
              <a:t>резултата</a:t>
            </a:r>
            <a:r>
              <a:rPr lang="ru-RU" sz="4500" dirty="0"/>
              <a:t> по </a:t>
            </a:r>
            <a:r>
              <a:rPr lang="ru-RU" sz="4500" dirty="0" err="1"/>
              <a:t>български</a:t>
            </a:r>
            <a:r>
              <a:rPr lang="ru-RU" sz="4500" dirty="0"/>
              <a:t> </a:t>
            </a:r>
            <a:r>
              <a:rPr lang="ru-RU" sz="4500" dirty="0" err="1"/>
              <a:t>език</a:t>
            </a:r>
            <a:r>
              <a:rPr lang="ru-RU" sz="4500" dirty="0"/>
              <a:t> и литература или на </a:t>
            </a:r>
            <a:r>
              <a:rPr lang="ru-RU" sz="4500" dirty="0" err="1"/>
              <a:t>резултата</a:t>
            </a:r>
            <a:r>
              <a:rPr lang="ru-RU" sz="4500" dirty="0"/>
              <a:t> по математика от </a:t>
            </a:r>
            <a:r>
              <a:rPr lang="ru-RU" sz="4500" dirty="0" err="1"/>
              <a:t>националното</a:t>
            </a:r>
            <a:r>
              <a:rPr lang="ru-RU" sz="4500" dirty="0"/>
              <a:t> </a:t>
            </a:r>
            <a:r>
              <a:rPr lang="ru-RU" sz="4500" dirty="0" err="1"/>
              <a:t>външно</a:t>
            </a:r>
            <a:r>
              <a:rPr lang="ru-RU" sz="4500" dirty="0"/>
              <a:t> </a:t>
            </a:r>
            <a:r>
              <a:rPr lang="ru-RU" sz="4500" dirty="0" err="1"/>
              <a:t>оценяване</a:t>
            </a:r>
            <a:r>
              <a:rPr lang="ru-RU" sz="4500" dirty="0"/>
              <a:t>, </a:t>
            </a:r>
            <a:r>
              <a:rPr lang="ru-RU" sz="4500" dirty="0" err="1"/>
              <a:t>включване</a:t>
            </a:r>
            <a:r>
              <a:rPr lang="ru-RU" sz="4500" dirty="0"/>
              <a:t> един </a:t>
            </a:r>
            <a:r>
              <a:rPr lang="ru-RU" sz="4500" dirty="0" err="1"/>
              <a:t>път</a:t>
            </a:r>
            <a:r>
              <a:rPr lang="ru-RU" sz="4500" dirty="0"/>
              <a:t> на </a:t>
            </a:r>
            <a:r>
              <a:rPr lang="ru-RU" sz="4500" dirty="0" err="1"/>
              <a:t>резултата</a:t>
            </a:r>
            <a:r>
              <a:rPr lang="ru-RU" sz="4500" dirty="0"/>
              <a:t> по </a:t>
            </a:r>
            <a:r>
              <a:rPr lang="ru-RU" sz="4500" dirty="0" err="1"/>
              <a:t>другия</a:t>
            </a:r>
            <a:r>
              <a:rPr lang="ru-RU" sz="4500" dirty="0"/>
              <a:t> предмет и един </a:t>
            </a:r>
            <a:r>
              <a:rPr lang="ru-RU" sz="4500" dirty="0" err="1"/>
              <a:t>път</a:t>
            </a:r>
            <a:r>
              <a:rPr lang="ru-RU" sz="4500" dirty="0"/>
              <a:t> на </a:t>
            </a:r>
            <a:r>
              <a:rPr lang="ru-RU" sz="4500" dirty="0" err="1"/>
              <a:t>резултата</a:t>
            </a:r>
            <a:r>
              <a:rPr lang="ru-RU" sz="4500" dirty="0"/>
              <a:t> от </a:t>
            </a:r>
            <a:r>
              <a:rPr lang="ru-RU" sz="4500" dirty="0" err="1"/>
              <a:t>допълнителния</a:t>
            </a:r>
            <a:r>
              <a:rPr lang="ru-RU" sz="4500" dirty="0"/>
              <a:t> </a:t>
            </a:r>
            <a:r>
              <a:rPr lang="ru-RU" sz="4500" dirty="0" err="1"/>
              <a:t>учебен</a:t>
            </a:r>
            <a:r>
              <a:rPr lang="ru-RU" sz="4500" dirty="0"/>
              <a:t> предмет, определен по </a:t>
            </a:r>
            <a:r>
              <a:rPr lang="ru-RU" sz="4500" dirty="0" err="1"/>
              <a:t>реда</a:t>
            </a:r>
            <a:r>
              <a:rPr lang="ru-RU" sz="4500" dirty="0"/>
              <a:t> на </a:t>
            </a:r>
            <a:r>
              <a:rPr lang="ru-RU" sz="4500" dirty="0" smtClean="0"/>
              <a:t>т</a:t>
            </a:r>
            <a:r>
              <a:rPr lang="ru-RU" sz="4500" dirty="0"/>
              <a:t>. 1</a:t>
            </a:r>
            <a:r>
              <a:rPr lang="ru-RU" sz="4500" dirty="0" smtClean="0"/>
              <a:t>;</a:t>
            </a:r>
          </a:p>
          <a:p>
            <a:pPr marL="0" indent="0">
              <a:buNone/>
            </a:pPr>
            <a:r>
              <a:rPr lang="ru-RU" sz="4800" dirty="0" smtClean="0"/>
              <a:t>	5</a:t>
            </a:r>
            <a:r>
              <a:rPr lang="ru-RU" sz="4800" dirty="0"/>
              <a:t>. </a:t>
            </a:r>
            <a:r>
              <a:rPr lang="ru-RU" sz="4800" dirty="0" err="1"/>
              <a:t>включване</a:t>
            </a:r>
            <a:r>
              <a:rPr lang="ru-RU" sz="4800" dirty="0"/>
              <a:t> по един </a:t>
            </a:r>
            <a:r>
              <a:rPr lang="ru-RU" sz="4800" dirty="0" err="1"/>
              <a:t>път</a:t>
            </a:r>
            <a:r>
              <a:rPr lang="ru-RU" sz="4800" dirty="0"/>
              <a:t> на </a:t>
            </a:r>
            <a:r>
              <a:rPr lang="ru-RU" sz="4800" dirty="0" err="1"/>
              <a:t>резултатите</a:t>
            </a:r>
            <a:r>
              <a:rPr lang="ru-RU" sz="4800" dirty="0"/>
              <a:t> от </a:t>
            </a:r>
            <a:r>
              <a:rPr lang="ru-RU" sz="4800" dirty="0" err="1"/>
              <a:t>националното</a:t>
            </a:r>
            <a:r>
              <a:rPr lang="ru-RU" sz="4800" dirty="0"/>
              <a:t> </a:t>
            </a:r>
            <a:r>
              <a:rPr lang="ru-RU" sz="4800" dirty="0" err="1"/>
              <a:t>външно</a:t>
            </a:r>
            <a:r>
              <a:rPr lang="ru-RU" sz="4800" dirty="0"/>
              <a:t> </a:t>
            </a:r>
            <a:r>
              <a:rPr lang="ru-RU" sz="4800" dirty="0" err="1"/>
              <a:t>оценяване</a:t>
            </a:r>
            <a:r>
              <a:rPr lang="ru-RU" sz="4800" dirty="0"/>
              <a:t> по </a:t>
            </a:r>
            <a:r>
              <a:rPr lang="ru-RU" sz="4800" dirty="0" err="1"/>
              <a:t>български</a:t>
            </a:r>
            <a:r>
              <a:rPr lang="ru-RU" sz="4800" dirty="0"/>
              <a:t> </a:t>
            </a:r>
            <a:r>
              <a:rPr lang="ru-RU" sz="4800" dirty="0" err="1"/>
              <a:t>език</a:t>
            </a:r>
            <a:r>
              <a:rPr lang="ru-RU" sz="4800" dirty="0"/>
              <a:t> и литература, по математика и по </a:t>
            </a:r>
            <a:r>
              <a:rPr lang="ru-RU" sz="4800" dirty="0" err="1"/>
              <a:t>други</a:t>
            </a:r>
            <a:r>
              <a:rPr lang="ru-RU" sz="4800" dirty="0"/>
              <a:t> два </a:t>
            </a:r>
            <a:r>
              <a:rPr lang="ru-RU" sz="4800" dirty="0" err="1"/>
              <a:t>допълнителни</a:t>
            </a:r>
            <a:r>
              <a:rPr lang="ru-RU" sz="4800" dirty="0"/>
              <a:t> </a:t>
            </a:r>
            <a:r>
              <a:rPr lang="ru-RU" sz="4800" dirty="0" err="1"/>
              <a:t>учебни</a:t>
            </a:r>
            <a:r>
              <a:rPr lang="ru-RU" sz="4800" dirty="0"/>
              <a:t> предмета, </a:t>
            </a:r>
            <a:r>
              <a:rPr lang="ru-RU" sz="4800" dirty="0" err="1"/>
              <a:t>определени</a:t>
            </a:r>
            <a:r>
              <a:rPr lang="ru-RU" sz="4800" dirty="0"/>
              <a:t> по </a:t>
            </a:r>
            <a:r>
              <a:rPr lang="ru-RU" sz="4800" dirty="0" err="1"/>
              <a:t>реда</a:t>
            </a:r>
            <a:r>
              <a:rPr lang="ru-RU" sz="4800" dirty="0"/>
              <a:t> на т. 1;</a:t>
            </a:r>
            <a:endParaRPr lang="bg-BG" sz="4800" dirty="0"/>
          </a:p>
          <a:p>
            <a:pPr marL="0" indent="0">
              <a:buNone/>
            </a:pPr>
            <a:endParaRPr lang="bg-BG" sz="4500" dirty="0"/>
          </a:p>
          <a:p>
            <a:pPr marL="0" indent="0">
              <a:buNone/>
            </a:pPr>
            <a:endParaRPr lang="ru-RU" sz="4500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2673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НАРЕДБА №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10</a:t>
            </a:r>
            <a:endParaRPr lang="bg-B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78112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000" dirty="0" smtClean="0"/>
              <a:t>	6</a:t>
            </a:r>
            <a:r>
              <a:rPr lang="ru-RU" sz="8000" dirty="0"/>
              <a:t>. </a:t>
            </a:r>
            <a:r>
              <a:rPr lang="ru-RU" sz="8000" dirty="0" err="1"/>
              <a:t>включване</a:t>
            </a:r>
            <a:r>
              <a:rPr lang="ru-RU" sz="8000" dirty="0"/>
              <a:t> по един </a:t>
            </a:r>
            <a:r>
              <a:rPr lang="ru-RU" sz="8000" dirty="0" err="1"/>
              <a:t>път</a:t>
            </a:r>
            <a:r>
              <a:rPr lang="ru-RU" sz="8000" dirty="0"/>
              <a:t> на </a:t>
            </a:r>
            <a:r>
              <a:rPr lang="ru-RU" sz="8000" dirty="0" err="1"/>
              <a:t>резултатите</a:t>
            </a:r>
            <a:r>
              <a:rPr lang="ru-RU" sz="8000" dirty="0"/>
              <a:t> от </a:t>
            </a:r>
            <a:r>
              <a:rPr lang="ru-RU" sz="8000" dirty="0" err="1"/>
              <a:t>националното</a:t>
            </a:r>
            <a:r>
              <a:rPr lang="ru-RU" sz="8000" dirty="0"/>
              <a:t> </a:t>
            </a:r>
            <a:r>
              <a:rPr lang="ru-RU" sz="8000" dirty="0" err="1"/>
              <a:t>външно</a:t>
            </a:r>
            <a:r>
              <a:rPr lang="ru-RU" sz="8000" dirty="0"/>
              <a:t> </a:t>
            </a:r>
            <a:r>
              <a:rPr lang="ru-RU" sz="8000" dirty="0" err="1"/>
              <a:t>оценяване</a:t>
            </a:r>
            <a:r>
              <a:rPr lang="ru-RU" sz="8000" dirty="0"/>
              <a:t> по </a:t>
            </a:r>
            <a:r>
              <a:rPr lang="ru-RU" sz="8000" dirty="0" err="1"/>
              <a:t>български</a:t>
            </a:r>
            <a:r>
              <a:rPr lang="ru-RU" sz="8000" dirty="0"/>
              <a:t> </a:t>
            </a:r>
            <a:r>
              <a:rPr lang="ru-RU" sz="8000" dirty="0" err="1"/>
              <a:t>език</a:t>
            </a:r>
            <a:r>
              <a:rPr lang="ru-RU" sz="8000" dirty="0"/>
              <a:t> и литература, по математика и по един </a:t>
            </a:r>
            <a:r>
              <a:rPr lang="ru-RU" sz="8000" dirty="0" err="1"/>
              <a:t>допълнителен</a:t>
            </a:r>
            <a:r>
              <a:rPr lang="ru-RU" sz="8000" dirty="0"/>
              <a:t> </a:t>
            </a:r>
            <a:r>
              <a:rPr lang="ru-RU" sz="8000" dirty="0" err="1"/>
              <a:t>учебен</a:t>
            </a:r>
            <a:r>
              <a:rPr lang="ru-RU" sz="8000" dirty="0"/>
              <a:t> предмет, определен по </a:t>
            </a:r>
            <a:r>
              <a:rPr lang="ru-RU" sz="8000" dirty="0" err="1"/>
              <a:t>реда</a:t>
            </a:r>
            <a:r>
              <a:rPr lang="ru-RU" sz="8000" dirty="0"/>
              <a:t> на </a:t>
            </a:r>
            <a:r>
              <a:rPr lang="ru-RU" sz="8000" dirty="0" smtClean="0"/>
              <a:t>т</a:t>
            </a:r>
            <a:r>
              <a:rPr lang="ru-RU" sz="8000" dirty="0"/>
              <a:t>. 1;</a:t>
            </a:r>
            <a:endParaRPr lang="bg-BG" sz="8000" dirty="0"/>
          </a:p>
          <a:p>
            <a:pPr marL="0" indent="0">
              <a:buNone/>
            </a:pPr>
            <a:r>
              <a:rPr lang="ru-RU" sz="8000" dirty="0" smtClean="0"/>
              <a:t>	7</a:t>
            </a:r>
            <a:r>
              <a:rPr lang="ru-RU" sz="8000" dirty="0"/>
              <a:t>.  </a:t>
            </a:r>
            <a:r>
              <a:rPr lang="ru-RU" sz="8000" dirty="0" err="1"/>
              <a:t>включване</a:t>
            </a:r>
            <a:r>
              <a:rPr lang="ru-RU" sz="8000" dirty="0"/>
              <a:t> по един </a:t>
            </a:r>
            <a:r>
              <a:rPr lang="ru-RU" sz="8000" dirty="0" err="1"/>
              <a:t>път</a:t>
            </a:r>
            <a:r>
              <a:rPr lang="ru-RU" sz="8000" dirty="0"/>
              <a:t> </a:t>
            </a:r>
            <a:r>
              <a:rPr lang="ru-RU" sz="8000" dirty="0" err="1"/>
              <a:t>резултатите</a:t>
            </a:r>
            <a:r>
              <a:rPr lang="ru-RU" sz="8000" dirty="0"/>
              <a:t> от </a:t>
            </a:r>
            <a:r>
              <a:rPr lang="ru-RU" sz="8000" dirty="0" err="1"/>
              <a:t>националното</a:t>
            </a:r>
            <a:r>
              <a:rPr lang="ru-RU" sz="8000" dirty="0"/>
              <a:t> </a:t>
            </a:r>
            <a:r>
              <a:rPr lang="ru-RU" sz="8000" dirty="0" err="1"/>
              <a:t>външно</a:t>
            </a:r>
            <a:r>
              <a:rPr lang="ru-RU" sz="8000" dirty="0"/>
              <a:t> </a:t>
            </a:r>
            <a:r>
              <a:rPr lang="ru-RU" sz="8000" dirty="0" err="1"/>
              <a:t>оценяване</a:t>
            </a:r>
            <a:r>
              <a:rPr lang="ru-RU" sz="8000" dirty="0"/>
              <a:t> по </a:t>
            </a:r>
            <a:r>
              <a:rPr lang="ru-RU" sz="8000" dirty="0" err="1"/>
              <a:t>български</a:t>
            </a:r>
            <a:r>
              <a:rPr lang="ru-RU" sz="8000" dirty="0"/>
              <a:t> </a:t>
            </a:r>
            <a:r>
              <a:rPr lang="ru-RU" sz="8000" dirty="0" err="1"/>
              <a:t>език</a:t>
            </a:r>
            <a:r>
              <a:rPr lang="ru-RU" sz="8000" dirty="0"/>
              <a:t> и литература и по математика</a:t>
            </a:r>
            <a:r>
              <a:rPr lang="ru-RU" sz="8000" dirty="0" smtClean="0"/>
              <a:t>.</a:t>
            </a:r>
          </a:p>
          <a:p>
            <a:pPr marL="0" indent="0">
              <a:buNone/>
            </a:pPr>
            <a:endParaRPr lang="bg-BG" sz="8000" dirty="0"/>
          </a:p>
          <a:p>
            <a:r>
              <a:rPr lang="ru-RU" sz="8000" dirty="0" smtClean="0"/>
              <a:t>За </a:t>
            </a:r>
            <a:r>
              <a:rPr lang="ru-RU" sz="8000" dirty="0"/>
              <a:t>участие в </a:t>
            </a:r>
            <a:r>
              <a:rPr lang="ru-RU" sz="8000" dirty="0" err="1"/>
              <a:t>държавния</a:t>
            </a:r>
            <a:r>
              <a:rPr lang="ru-RU" sz="8000" dirty="0"/>
              <a:t> план-прием в VIII </a:t>
            </a:r>
            <a:r>
              <a:rPr lang="ru-RU" sz="8000" dirty="0" err="1"/>
              <a:t>клас</a:t>
            </a:r>
            <a:r>
              <a:rPr lang="ru-RU" sz="8000" dirty="0"/>
              <a:t> </a:t>
            </a:r>
            <a:r>
              <a:rPr lang="ru-RU" sz="8000" dirty="0" err="1"/>
              <a:t>учениците</a:t>
            </a:r>
            <a:r>
              <a:rPr lang="ru-RU" sz="8000" dirty="0"/>
              <a:t>, успешно </a:t>
            </a:r>
            <a:r>
              <a:rPr lang="ru-RU" sz="8000" dirty="0" err="1"/>
              <a:t>завършили</a:t>
            </a:r>
            <a:r>
              <a:rPr lang="ru-RU" sz="8000" dirty="0"/>
              <a:t> VII </a:t>
            </a:r>
            <a:r>
              <a:rPr lang="ru-RU" sz="8000" dirty="0" err="1"/>
              <a:t>клас</a:t>
            </a:r>
            <a:r>
              <a:rPr lang="ru-RU" sz="8000" dirty="0"/>
              <a:t>, </a:t>
            </a:r>
            <a:r>
              <a:rPr lang="ru-RU" sz="8000" dirty="0" err="1"/>
              <a:t>подават</a:t>
            </a:r>
            <a:r>
              <a:rPr lang="ru-RU" sz="8000" dirty="0"/>
              <a:t> до </a:t>
            </a:r>
            <a:r>
              <a:rPr lang="ru-RU" sz="8000" dirty="0" err="1"/>
              <a:t>началника</a:t>
            </a:r>
            <a:r>
              <a:rPr lang="ru-RU" sz="8000" dirty="0"/>
              <a:t> на </a:t>
            </a:r>
            <a:r>
              <a:rPr lang="ru-RU" sz="8000" dirty="0" err="1"/>
              <a:t>регионалното</a:t>
            </a:r>
            <a:r>
              <a:rPr lang="ru-RU" sz="8000" dirty="0"/>
              <a:t> управление на </a:t>
            </a:r>
            <a:r>
              <a:rPr lang="ru-RU" sz="8000" dirty="0" err="1"/>
              <a:t>образованието</a:t>
            </a:r>
            <a:r>
              <a:rPr lang="ru-RU" sz="8000" dirty="0"/>
              <a:t> </a:t>
            </a:r>
            <a:r>
              <a:rPr lang="ru-RU" sz="8000" dirty="0" err="1"/>
              <a:t>следните</a:t>
            </a:r>
            <a:r>
              <a:rPr lang="ru-RU" sz="8000" dirty="0"/>
              <a:t> </a:t>
            </a:r>
            <a:r>
              <a:rPr lang="ru-RU" sz="8000" dirty="0" err="1"/>
              <a:t>документи</a:t>
            </a:r>
            <a:r>
              <a:rPr lang="ru-RU" sz="8000" dirty="0"/>
              <a:t>:</a:t>
            </a:r>
          </a:p>
          <a:p>
            <a:pPr marL="0" indent="0">
              <a:buNone/>
            </a:pPr>
            <a:r>
              <a:rPr lang="ru-RU" sz="8000" dirty="0" smtClean="0"/>
              <a:t>	1</a:t>
            </a:r>
            <a:r>
              <a:rPr lang="ru-RU" sz="8000" dirty="0"/>
              <a:t>. заявление за участие в </a:t>
            </a:r>
            <a:r>
              <a:rPr lang="ru-RU" sz="8000" dirty="0" err="1"/>
              <a:t>класиране</a:t>
            </a:r>
            <a:r>
              <a:rPr lang="ru-RU" sz="8000" dirty="0"/>
              <a:t> по образец с </a:t>
            </a:r>
            <a:r>
              <a:rPr lang="ru-RU" sz="8000" dirty="0" err="1"/>
              <a:t>подредени</a:t>
            </a:r>
            <a:r>
              <a:rPr lang="ru-RU" sz="8000" dirty="0"/>
              <a:t> желания;</a:t>
            </a:r>
          </a:p>
          <a:p>
            <a:pPr marL="0" indent="0">
              <a:buNone/>
            </a:pPr>
            <a:r>
              <a:rPr lang="ru-RU" sz="8000" dirty="0" smtClean="0"/>
              <a:t>	2</a:t>
            </a:r>
            <a:r>
              <a:rPr lang="ru-RU" sz="8000" dirty="0"/>
              <a:t>. </a:t>
            </a:r>
            <a:r>
              <a:rPr lang="ru-RU" sz="8000" dirty="0" err="1"/>
              <a:t>копие</a:t>
            </a:r>
            <a:r>
              <a:rPr lang="ru-RU" sz="8000" dirty="0"/>
              <a:t> на </a:t>
            </a:r>
            <a:r>
              <a:rPr lang="ru-RU" sz="8000" dirty="0" err="1"/>
              <a:t>свидетелство</a:t>
            </a:r>
            <a:r>
              <a:rPr lang="ru-RU" sz="8000" dirty="0"/>
              <a:t> за </a:t>
            </a:r>
            <a:r>
              <a:rPr lang="ru-RU" sz="8000" dirty="0" err="1"/>
              <a:t>завършено</a:t>
            </a:r>
            <a:r>
              <a:rPr lang="ru-RU" sz="8000" dirty="0"/>
              <a:t> </a:t>
            </a:r>
            <a:r>
              <a:rPr lang="ru-RU" sz="8000" dirty="0" err="1"/>
              <a:t>основно</a:t>
            </a:r>
            <a:r>
              <a:rPr lang="ru-RU" sz="8000" dirty="0"/>
              <a:t> образование;</a:t>
            </a:r>
          </a:p>
          <a:p>
            <a:pPr marL="0" indent="0">
              <a:buNone/>
            </a:pPr>
            <a:r>
              <a:rPr lang="ru-RU" sz="8000" dirty="0" smtClean="0"/>
              <a:t>	3</a:t>
            </a:r>
            <a:r>
              <a:rPr lang="ru-RU" sz="8000" dirty="0"/>
              <a:t>. </a:t>
            </a:r>
            <a:r>
              <a:rPr lang="ru-RU" sz="8000" dirty="0" err="1" smtClean="0"/>
              <a:t>копие</a:t>
            </a:r>
            <a:r>
              <a:rPr lang="ru-RU" sz="8000" dirty="0" smtClean="0"/>
              <a:t> </a:t>
            </a:r>
            <a:r>
              <a:rPr lang="ru-RU" sz="8000" dirty="0"/>
              <a:t>от </a:t>
            </a:r>
            <a:r>
              <a:rPr lang="ru-RU" sz="8000" dirty="0" err="1"/>
              <a:t>служебна</a:t>
            </a:r>
            <a:r>
              <a:rPr lang="ru-RU" sz="8000" dirty="0"/>
              <a:t> </a:t>
            </a:r>
            <a:r>
              <a:rPr lang="ru-RU" sz="8000" dirty="0" err="1"/>
              <a:t>бележка</a:t>
            </a:r>
            <a:r>
              <a:rPr lang="ru-RU" sz="8000" dirty="0"/>
              <a:t> за </a:t>
            </a:r>
            <a:r>
              <a:rPr lang="ru-RU" sz="8000" dirty="0" err="1"/>
              <a:t>резултатите</a:t>
            </a:r>
            <a:r>
              <a:rPr lang="ru-RU" sz="8000" dirty="0"/>
              <a:t> от </a:t>
            </a:r>
            <a:r>
              <a:rPr lang="ru-RU" sz="8000" dirty="0" err="1"/>
              <a:t>положените</a:t>
            </a:r>
            <a:r>
              <a:rPr lang="ru-RU" sz="8000" dirty="0"/>
              <a:t> </a:t>
            </a:r>
            <a:r>
              <a:rPr lang="ru-RU" sz="8000" dirty="0" err="1"/>
              <a:t>изпити</a:t>
            </a:r>
            <a:r>
              <a:rPr lang="ru-RU" sz="8000" dirty="0"/>
              <a:t> от </a:t>
            </a:r>
            <a:r>
              <a:rPr lang="ru-RU" sz="8000" dirty="0" err="1"/>
              <a:t>националното</a:t>
            </a:r>
            <a:r>
              <a:rPr lang="ru-RU" sz="8000" dirty="0"/>
              <a:t> </a:t>
            </a:r>
            <a:r>
              <a:rPr lang="ru-RU" sz="8000" dirty="0" err="1"/>
              <a:t>външно</a:t>
            </a:r>
            <a:r>
              <a:rPr lang="ru-RU" sz="8000" dirty="0"/>
              <a:t> </a:t>
            </a:r>
            <a:r>
              <a:rPr lang="ru-RU" sz="8000" dirty="0" err="1" smtClean="0"/>
              <a:t>оценяване</a:t>
            </a:r>
            <a:r>
              <a:rPr lang="ru-RU" sz="8000" dirty="0" smtClean="0"/>
              <a:t>;</a:t>
            </a:r>
            <a:endParaRPr lang="ru-RU" sz="8000" dirty="0"/>
          </a:p>
          <a:p>
            <a:endParaRPr lang="ru-RU" sz="6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4E3B30"/>
                </a:solidFill>
              </a:rPr>
              <a:t>НАРЕДБА № </a:t>
            </a:r>
            <a:r>
              <a:rPr lang="ru-RU" dirty="0" smtClean="0">
                <a:solidFill>
                  <a:srgbClr val="4E3B30"/>
                </a:solidFill>
              </a:rPr>
              <a:t>10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304800" y="1412776"/>
            <a:ext cx="8686800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	4</a:t>
            </a:r>
            <a:r>
              <a:rPr lang="ru-RU" sz="1800" dirty="0"/>
              <a:t>. </a:t>
            </a:r>
            <a:r>
              <a:rPr lang="ru-RU" sz="1800" dirty="0" err="1" smtClean="0"/>
              <a:t>копие</a:t>
            </a:r>
            <a:r>
              <a:rPr lang="ru-RU" sz="1800" dirty="0" smtClean="0"/>
              <a:t> </a:t>
            </a:r>
            <a:r>
              <a:rPr lang="ru-RU" sz="1800" dirty="0"/>
              <a:t>от </a:t>
            </a:r>
            <a:r>
              <a:rPr lang="ru-RU" sz="1800" dirty="0" err="1"/>
              <a:t>служебна</a:t>
            </a:r>
            <a:r>
              <a:rPr lang="ru-RU" sz="1800" dirty="0"/>
              <a:t> </a:t>
            </a:r>
            <a:r>
              <a:rPr lang="ru-RU" sz="1800" dirty="0" err="1"/>
              <a:t>бележка</a:t>
            </a:r>
            <a:r>
              <a:rPr lang="ru-RU" sz="1800" dirty="0"/>
              <a:t> за </a:t>
            </a:r>
            <a:r>
              <a:rPr lang="ru-RU" sz="1800" dirty="0" err="1"/>
              <a:t>резултатите</a:t>
            </a:r>
            <a:r>
              <a:rPr lang="ru-RU" sz="1800" dirty="0"/>
              <a:t> от </a:t>
            </a:r>
            <a:r>
              <a:rPr lang="ru-RU" sz="1800" dirty="0" err="1"/>
              <a:t>положените</a:t>
            </a:r>
            <a:r>
              <a:rPr lang="ru-RU" sz="1800" dirty="0"/>
              <a:t> </a:t>
            </a:r>
            <a:r>
              <a:rPr lang="ru-RU" sz="1800" dirty="0" err="1"/>
              <a:t>изпити</a:t>
            </a:r>
            <a:r>
              <a:rPr lang="ru-RU" sz="1800" dirty="0"/>
              <a:t> за проверка на </a:t>
            </a:r>
            <a:r>
              <a:rPr lang="ru-RU" sz="1800" dirty="0" err="1"/>
              <a:t>способностите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r>
              <a:rPr lang="ru-RU" sz="1800" dirty="0" smtClean="0"/>
              <a:t>	5</a:t>
            </a:r>
            <a:r>
              <a:rPr lang="ru-RU" sz="1800" dirty="0"/>
              <a:t>. </a:t>
            </a:r>
            <a:r>
              <a:rPr lang="ru-RU" sz="1800" dirty="0" err="1" smtClean="0"/>
              <a:t>медицинско</a:t>
            </a:r>
            <a:r>
              <a:rPr lang="ru-RU" sz="1800" dirty="0" smtClean="0"/>
              <a:t> </a:t>
            </a:r>
            <a:r>
              <a:rPr lang="ru-RU" sz="1800" dirty="0" err="1"/>
              <a:t>свидетелство</a:t>
            </a:r>
            <a:r>
              <a:rPr lang="ru-RU" sz="1800" dirty="0"/>
              <a:t>, </a:t>
            </a:r>
            <a:r>
              <a:rPr lang="ru-RU" sz="1800" dirty="0" err="1"/>
              <a:t>издадено</a:t>
            </a:r>
            <a:r>
              <a:rPr lang="ru-RU" sz="1800" dirty="0"/>
              <a:t> от </a:t>
            </a:r>
            <a:r>
              <a:rPr lang="ru-RU" sz="1800" dirty="0" err="1"/>
              <a:t>общопрактикуващия</a:t>
            </a:r>
            <a:r>
              <a:rPr lang="ru-RU" sz="1800" dirty="0"/>
              <a:t> </a:t>
            </a:r>
            <a:r>
              <a:rPr lang="ru-RU" sz="1800" dirty="0" err="1"/>
              <a:t>лекар</a:t>
            </a:r>
            <a:r>
              <a:rPr lang="ru-RU" sz="1800" dirty="0"/>
              <a:t> на ученика - за </a:t>
            </a:r>
            <a:r>
              <a:rPr lang="ru-RU" sz="1800" dirty="0" err="1"/>
              <a:t>кандидатстващите</a:t>
            </a:r>
            <a:r>
              <a:rPr lang="ru-RU" sz="1800" dirty="0"/>
              <a:t> за </a:t>
            </a:r>
            <a:r>
              <a:rPr lang="ru-RU" sz="1800" dirty="0" err="1"/>
              <a:t>специалности</a:t>
            </a:r>
            <a:r>
              <a:rPr lang="ru-RU" sz="1800" dirty="0"/>
              <a:t> от </a:t>
            </a:r>
            <a:r>
              <a:rPr lang="ru-RU" sz="1800" dirty="0" err="1" smtClean="0"/>
              <a:t>професии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endParaRPr lang="ru-RU" sz="1800" dirty="0" smtClean="0"/>
          </a:p>
          <a:p>
            <a:r>
              <a:rPr lang="ru-RU" sz="1800" dirty="0" err="1"/>
              <a:t>Заявлението</a:t>
            </a:r>
            <a:r>
              <a:rPr lang="ru-RU" sz="1800" dirty="0"/>
              <a:t> и </a:t>
            </a:r>
            <a:r>
              <a:rPr lang="ru-RU" sz="1800" dirty="0" err="1"/>
              <a:t>документите</a:t>
            </a:r>
            <a:r>
              <a:rPr lang="ru-RU" sz="1800" dirty="0"/>
              <a:t> се </a:t>
            </a:r>
            <a:r>
              <a:rPr lang="ru-RU" sz="1800" dirty="0" err="1"/>
              <a:t>подават</a:t>
            </a:r>
            <a:r>
              <a:rPr lang="ru-RU" sz="1800" dirty="0"/>
              <a:t> на </a:t>
            </a:r>
            <a:r>
              <a:rPr lang="ru-RU" sz="1800" dirty="0" err="1"/>
              <a:t>длъжностни</a:t>
            </a:r>
            <a:r>
              <a:rPr lang="ru-RU" sz="1800" dirty="0"/>
              <a:t> лица и на места, </a:t>
            </a:r>
            <a:r>
              <a:rPr lang="ru-RU" sz="1800" dirty="0" err="1"/>
              <a:t>определени</a:t>
            </a:r>
            <a:r>
              <a:rPr lang="ru-RU" sz="1800" dirty="0"/>
              <a:t> от </a:t>
            </a:r>
            <a:r>
              <a:rPr lang="ru-RU" sz="1800" dirty="0" err="1"/>
              <a:t>началника</a:t>
            </a:r>
            <a:r>
              <a:rPr lang="ru-RU" sz="1800" dirty="0"/>
              <a:t> на </a:t>
            </a:r>
            <a:r>
              <a:rPr lang="ru-RU" sz="1800" dirty="0" err="1"/>
              <a:t>регионалното</a:t>
            </a:r>
            <a:r>
              <a:rPr lang="ru-RU" sz="1800" dirty="0"/>
              <a:t> управление на </a:t>
            </a:r>
            <a:r>
              <a:rPr lang="ru-RU" sz="1800" dirty="0" err="1"/>
              <a:t>образованието</a:t>
            </a:r>
            <a:r>
              <a:rPr lang="ru-RU" sz="1800" dirty="0"/>
              <a:t>.</a:t>
            </a:r>
            <a:endParaRPr lang="bg-BG" sz="1800" dirty="0"/>
          </a:p>
          <a:p>
            <a:r>
              <a:rPr lang="ru-RU" sz="1800" dirty="0" smtClean="0"/>
              <a:t>При </a:t>
            </a:r>
            <a:r>
              <a:rPr lang="ru-RU" sz="1800" dirty="0" err="1"/>
              <a:t>подаване</a:t>
            </a:r>
            <a:r>
              <a:rPr lang="ru-RU" sz="1800" dirty="0"/>
              <a:t> на </a:t>
            </a:r>
            <a:r>
              <a:rPr lang="ru-RU" sz="1800" dirty="0" err="1"/>
              <a:t>копията</a:t>
            </a:r>
            <a:r>
              <a:rPr lang="ru-RU" sz="1800" dirty="0"/>
              <a:t> на </a:t>
            </a:r>
            <a:r>
              <a:rPr lang="ru-RU" sz="1800" dirty="0" err="1"/>
              <a:t>документите</a:t>
            </a:r>
            <a:r>
              <a:rPr lang="ru-RU" sz="1800" dirty="0"/>
              <a:t> по ал. 1 </a:t>
            </a:r>
            <a:r>
              <a:rPr lang="ru-RU" sz="1800" dirty="0" err="1"/>
              <a:t>учениците</a:t>
            </a:r>
            <a:r>
              <a:rPr lang="ru-RU" sz="1800" dirty="0"/>
              <a:t> представят </a:t>
            </a:r>
            <a:r>
              <a:rPr lang="ru-RU" sz="1800" dirty="0" err="1"/>
              <a:t>оригиналите</a:t>
            </a:r>
            <a:r>
              <a:rPr lang="ru-RU" sz="1800" dirty="0"/>
              <a:t> им за </a:t>
            </a:r>
            <a:r>
              <a:rPr lang="ru-RU" sz="1800" dirty="0" err="1"/>
              <a:t>сверяване</a:t>
            </a:r>
            <a:r>
              <a:rPr lang="ru-RU" sz="1800" dirty="0"/>
              <a:t> на </a:t>
            </a:r>
            <a:r>
              <a:rPr lang="ru-RU" sz="1800" dirty="0" err="1"/>
              <a:t>място</a:t>
            </a:r>
            <a:r>
              <a:rPr lang="ru-RU" sz="1800" dirty="0"/>
              <a:t> от </a:t>
            </a:r>
            <a:r>
              <a:rPr lang="ru-RU" sz="1800" dirty="0" err="1"/>
              <a:t>длъжностните</a:t>
            </a:r>
            <a:r>
              <a:rPr lang="ru-RU" sz="1800" dirty="0"/>
              <a:t> лица.</a:t>
            </a:r>
            <a:endParaRPr lang="bg-BG" sz="1800" dirty="0"/>
          </a:p>
          <a:p>
            <a:endParaRPr lang="ru-RU" sz="1800" dirty="0"/>
          </a:p>
          <a:p>
            <a:pPr marL="0" indent="0">
              <a:buNone/>
            </a:pPr>
            <a:r>
              <a:rPr lang="ru-RU" sz="1800" dirty="0"/>
              <a:t>	</a:t>
            </a:r>
            <a:endParaRPr lang="bg-BG" sz="1800" dirty="0"/>
          </a:p>
        </p:txBody>
      </p:sp>
    </p:spTree>
    <p:extLst>
      <p:ext uri="{BB962C8B-B14F-4D97-AF65-F5344CB8AC3E}">
        <p14:creationId xmlns:p14="http://schemas.microsoft.com/office/powerpoint/2010/main" val="291903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4E3B30"/>
                </a:solidFill>
              </a:rPr>
              <a:t>НАРЕДБА № </a:t>
            </a:r>
            <a:r>
              <a:rPr lang="ru-RU" dirty="0" smtClean="0">
                <a:solidFill>
                  <a:srgbClr val="4E3B30"/>
                </a:solidFill>
              </a:rPr>
              <a:t>10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301752" y="1772816"/>
            <a:ext cx="8503920" cy="4326232"/>
          </a:xfrm>
        </p:spPr>
        <p:txBody>
          <a:bodyPr>
            <a:noAutofit/>
          </a:bodyPr>
          <a:lstStyle/>
          <a:p>
            <a:r>
              <a:rPr lang="ru-RU" sz="1800" dirty="0" smtClean="0"/>
              <a:t>В </a:t>
            </a:r>
            <a:r>
              <a:rPr lang="ru-RU" sz="1800" dirty="0" err="1"/>
              <a:t>заявлението</a:t>
            </a:r>
            <a:r>
              <a:rPr lang="ru-RU" sz="1800" dirty="0"/>
              <a:t> си </a:t>
            </a:r>
            <a:r>
              <a:rPr lang="ru-RU" sz="1800" dirty="0" err="1"/>
              <a:t>учениците</a:t>
            </a:r>
            <a:r>
              <a:rPr lang="ru-RU" sz="1800" dirty="0"/>
              <a:t> </a:t>
            </a:r>
            <a:r>
              <a:rPr lang="ru-RU" sz="1800" dirty="0" err="1"/>
              <a:t>подреждат</a:t>
            </a:r>
            <a:r>
              <a:rPr lang="ru-RU" sz="1800" dirty="0"/>
              <a:t> по желание </a:t>
            </a:r>
            <a:r>
              <a:rPr lang="ru-RU" sz="1800" dirty="0" err="1"/>
              <a:t>профилите</a:t>
            </a:r>
            <a:r>
              <a:rPr lang="ru-RU" sz="1800" dirty="0"/>
              <a:t> и </a:t>
            </a:r>
            <a:r>
              <a:rPr lang="ru-RU" sz="1800" dirty="0" err="1"/>
              <a:t>специалностите</a:t>
            </a:r>
            <a:r>
              <a:rPr lang="ru-RU" sz="1800" dirty="0"/>
              <a:t> от </a:t>
            </a:r>
            <a:r>
              <a:rPr lang="ru-RU" sz="1800" dirty="0" err="1"/>
              <a:t>професии</a:t>
            </a:r>
            <a:r>
              <a:rPr lang="ru-RU" sz="1800" dirty="0"/>
              <a:t>, за </a:t>
            </a:r>
            <a:r>
              <a:rPr lang="ru-RU" sz="1800" dirty="0" err="1"/>
              <a:t>които</a:t>
            </a:r>
            <a:r>
              <a:rPr lang="ru-RU" sz="1800" dirty="0"/>
              <a:t> </a:t>
            </a:r>
            <a:r>
              <a:rPr lang="ru-RU" sz="1800" dirty="0" err="1"/>
              <a:t>отговарят</a:t>
            </a:r>
            <a:r>
              <a:rPr lang="ru-RU" sz="1800" dirty="0"/>
              <a:t> на </a:t>
            </a:r>
            <a:r>
              <a:rPr lang="ru-RU" sz="1800" dirty="0" err="1"/>
              <a:t>условията</a:t>
            </a:r>
            <a:r>
              <a:rPr lang="ru-RU" sz="1800" dirty="0"/>
              <a:t> за </a:t>
            </a:r>
            <a:r>
              <a:rPr lang="ru-RU" sz="1800" dirty="0" err="1"/>
              <a:t>балообразуване</a:t>
            </a:r>
            <a:r>
              <a:rPr lang="ru-RU" sz="1800" dirty="0"/>
              <a:t>.</a:t>
            </a:r>
          </a:p>
          <a:p>
            <a:r>
              <a:rPr lang="ru-RU" sz="1800" dirty="0" smtClean="0"/>
              <a:t>За </a:t>
            </a:r>
            <a:r>
              <a:rPr lang="ru-RU" sz="1800" dirty="0" err="1"/>
              <a:t>едно</a:t>
            </a:r>
            <a:r>
              <a:rPr lang="ru-RU" sz="1800" dirty="0"/>
              <a:t> желание се смята </a:t>
            </a:r>
            <a:r>
              <a:rPr lang="ru-RU" sz="1800" dirty="0" err="1"/>
              <a:t>кандидатстването</a:t>
            </a:r>
            <a:r>
              <a:rPr lang="ru-RU" sz="1800" dirty="0"/>
              <a:t> за един </a:t>
            </a:r>
            <a:r>
              <a:rPr lang="ru-RU" sz="1800" dirty="0" err="1"/>
              <a:t>профил</a:t>
            </a:r>
            <a:r>
              <a:rPr lang="ru-RU" sz="1800" dirty="0"/>
              <a:t> или за </a:t>
            </a:r>
            <a:r>
              <a:rPr lang="ru-RU" sz="1800" dirty="0" err="1"/>
              <a:t>една</a:t>
            </a:r>
            <a:r>
              <a:rPr lang="ru-RU" sz="1800" dirty="0"/>
              <a:t> </a:t>
            </a:r>
            <a:r>
              <a:rPr lang="ru-RU" sz="1800" dirty="0" err="1"/>
              <a:t>специалност</a:t>
            </a:r>
            <a:r>
              <a:rPr lang="ru-RU" sz="1800" dirty="0"/>
              <a:t> от </a:t>
            </a:r>
            <a:r>
              <a:rPr lang="ru-RU" sz="1800" dirty="0" err="1"/>
              <a:t>професия</a:t>
            </a:r>
            <a:r>
              <a:rPr lang="ru-RU" sz="1800" dirty="0"/>
              <a:t> за всяко </a:t>
            </a:r>
            <a:r>
              <a:rPr lang="ru-RU" sz="1800" dirty="0" err="1"/>
              <a:t>заявено</a:t>
            </a:r>
            <a:r>
              <a:rPr lang="ru-RU" sz="1800" dirty="0"/>
              <a:t> училище.</a:t>
            </a:r>
          </a:p>
          <a:p>
            <a:r>
              <a:rPr lang="ru-RU" sz="1800" dirty="0" err="1" smtClean="0"/>
              <a:t>Учениците</a:t>
            </a:r>
            <a:r>
              <a:rPr lang="ru-RU" sz="1800" dirty="0" smtClean="0"/>
              <a:t> </a:t>
            </a:r>
            <a:r>
              <a:rPr lang="ru-RU" sz="1800" dirty="0" err="1"/>
              <a:t>могат</a:t>
            </a:r>
            <a:r>
              <a:rPr lang="ru-RU" sz="1800" dirty="0"/>
              <a:t> да </a:t>
            </a:r>
            <a:r>
              <a:rPr lang="ru-RU" sz="1800" dirty="0" err="1"/>
              <a:t>кандидатстват</a:t>
            </a:r>
            <a:r>
              <a:rPr lang="ru-RU" sz="1800" dirty="0"/>
              <a:t> </a:t>
            </a:r>
            <a:r>
              <a:rPr lang="ru-RU" sz="1800" dirty="0" err="1"/>
              <a:t>едновременно</a:t>
            </a:r>
            <a:r>
              <a:rPr lang="ru-RU" sz="1800" dirty="0"/>
              <a:t> в </a:t>
            </a:r>
            <a:r>
              <a:rPr lang="ru-RU" sz="1800" dirty="0" err="1"/>
              <a:t>повече</a:t>
            </a:r>
            <a:r>
              <a:rPr lang="ru-RU" sz="1800" dirty="0"/>
              <a:t> от </a:t>
            </a:r>
            <a:r>
              <a:rPr lang="ru-RU" sz="1800" dirty="0" err="1"/>
              <a:t>една</a:t>
            </a:r>
            <a:r>
              <a:rPr lang="ru-RU" sz="1800" dirty="0"/>
              <a:t> </a:t>
            </a:r>
            <a:r>
              <a:rPr lang="ru-RU" sz="1800" dirty="0" err="1"/>
              <a:t>област</a:t>
            </a:r>
            <a:r>
              <a:rPr lang="ru-RU" sz="1800" dirty="0"/>
              <a:t>.</a:t>
            </a:r>
          </a:p>
          <a:p>
            <a:r>
              <a:rPr lang="ru-RU" sz="1800" dirty="0" err="1" smtClean="0"/>
              <a:t>Класирането</a:t>
            </a:r>
            <a:r>
              <a:rPr lang="ru-RU" sz="1800" dirty="0" smtClean="0"/>
              <a:t> </a:t>
            </a:r>
            <a:r>
              <a:rPr lang="ru-RU" sz="1800" dirty="0"/>
              <a:t>се </a:t>
            </a:r>
            <a:r>
              <a:rPr lang="ru-RU" sz="1800" dirty="0" err="1"/>
              <a:t>извършва</a:t>
            </a:r>
            <a:r>
              <a:rPr lang="ru-RU" sz="1800" dirty="0"/>
              <a:t> </a:t>
            </a:r>
            <a:r>
              <a:rPr lang="ru-RU" sz="1800" dirty="0" err="1"/>
              <a:t>централизирано</a:t>
            </a:r>
            <a:r>
              <a:rPr lang="ru-RU" sz="1800" dirty="0"/>
              <a:t> на </a:t>
            </a:r>
            <a:r>
              <a:rPr lang="ru-RU" sz="1800" dirty="0" err="1"/>
              <a:t>областно</a:t>
            </a:r>
            <a:r>
              <a:rPr lang="ru-RU" sz="1800" dirty="0"/>
              <a:t> </a:t>
            </a:r>
            <a:r>
              <a:rPr lang="ru-RU" sz="1800" dirty="0" err="1"/>
              <a:t>ниво</a:t>
            </a:r>
            <a:r>
              <a:rPr lang="ru-RU" sz="1800" dirty="0"/>
              <a:t> от </a:t>
            </a:r>
            <a:r>
              <a:rPr lang="ru-RU" sz="1800" dirty="0" err="1"/>
              <a:t>комисия</a:t>
            </a:r>
            <a:r>
              <a:rPr lang="ru-RU" sz="1800" dirty="0"/>
              <a:t> в </a:t>
            </a:r>
            <a:r>
              <a:rPr lang="ru-RU" sz="1800" dirty="0" err="1"/>
              <a:t>регионалното</a:t>
            </a:r>
            <a:r>
              <a:rPr lang="ru-RU" sz="1800" dirty="0"/>
              <a:t> управление на </a:t>
            </a:r>
            <a:r>
              <a:rPr lang="ru-RU" sz="1800" dirty="0" err="1"/>
              <a:t>образованието</a:t>
            </a:r>
            <a:r>
              <a:rPr lang="ru-RU" sz="1800" dirty="0"/>
              <a:t> в три </a:t>
            </a:r>
            <a:r>
              <a:rPr lang="ru-RU" sz="1800" dirty="0" err="1"/>
              <a:t>етапа</a:t>
            </a:r>
            <a:r>
              <a:rPr lang="ru-RU" sz="1800" dirty="0"/>
              <a:t>.</a:t>
            </a:r>
          </a:p>
          <a:p>
            <a:r>
              <a:rPr lang="ru-RU" sz="1800" dirty="0" err="1" smtClean="0"/>
              <a:t>Всеки</a:t>
            </a:r>
            <a:r>
              <a:rPr lang="ru-RU" sz="1800" dirty="0" smtClean="0"/>
              <a:t> </a:t>
            </a:r>
            <a:r>
              <a:rPr lang="ru-RU" sz="1800" dirty="0"/>
              <a:t>ученик се </a:t>
            </a:r>
            <a:r>
              <a:rPr lang="ru-RU" sz="1800" dirty="0" err="1"/>
              <a:t>класира</a:t>
            </a:r>
            <a:r>
              <a:rPr lang="ru-RU" sz="1800" dirty="0"/>
              <a:t> само по </a:t>
            </a:r>
            <a:r>
              <a:rPr lang="ru-RU" sz="1800" dirty="0" err="1"/>
              <a:t>едно</a:t>
            </a:r>
            <a:r>
              <a:rPr lang="ru-RU" sz="1800" dirty="0"/>
              <a:t> желание за </a:t>
            </a:r>
            <a:r>
              <a:rPr lang="ru-RU" sz="1800" dirty="0" err="1"/>
              <a:t>всеки</a:t>
            </a:r>
            <a:r>
              <a:rPr lang="ru-RU" sz="1800" dirty="0"/>
              <a:t> </a:t>
            </a:r>
            <a:r>
              <a:rPr lang="ru-RU" sz="1800" dirty="0" err="1"/>
              <a:t>етап</a:t>
            </a:r>
            <a:r>
              <a:rPr lang="ru-RU" sz="1800" dirty="0"/>
              <a:t> на </a:t>
            </a:r>
            <a:r>
              <a:rPr lang="ru-RU" sz="1800" dirty="0" err="1"/>
              <a:t>класиране</a:t>
            </a:r>
            <a:r>
              <a:rPr lang="ru-RU" sz="1800" dirty="0"/>
              <a:t>.</a:t>
            </a:r>
          </a:p>
          <a:p>
            <a:r>
              <a:rPr lang="ru-RU" sz="1800" dirty="0" smtClean="0"/>
              <a:t>След </a:t>
            </a:r>
            <a:r>
              <a:rPr lang="ru-RU" sz="1800" dirty="0" err="1"/>
              <a:t>всеки</a:t>
            </a:r>
            <a:r>
              <a:rPr lang="ru-RU" sz="1800" dirty="0"/>
              <a:t> </a:t>
            </a:r>
            <a:r>
              <a:rPr lang="ru-RU" sz="1800" dirty="0" err="1"/>
              <a:t>етап</a:t>
            </a:r>
            <a:r>
              <a:rPr lang="ru-RU" sz="1800" dirty="0"/>
              <a:t> на </a:t>
            </a:r>
            <a:r>
              <a:rPr lang="ru-RU" sz="1800" dirty="0" err="1"/>
              <a:t>класиране</a:t>
            </a:r>
            <a:r>
              <a:rPr lang="ru-RU" sz="1800" dirty="0"/>
              <a:t> </a:t>
            </a:r>
            <a:r>
              <a:rPr lang="ru-RU" sz="1800" dirty="0" err="1"/>
              <a:t>ученикът</a:t>
            </a:r>
            <a:r>
              <a:rPr lang="ru-RU" sz="1800" dirty="0"/>
              <a:t>, </a:t>
            </a:r>
            <a:r>
              <a:rPr lang="ru-RU" sz="1800" dirty="0" err="1"/>
              <a:t>който</a:t>
            </a:r>
            <a:r>
              <a:rPr lang="ru-RU" sz="1800" dirty="0"/>
              <a:t> се е записал и след </a:t>
            </a:r>
            <a:r>
              <a:rPr lang="ru-RU" sz="1800" dirty="0" err="1"/>
              <a:t>това</a:t>
            </a:r>
            <a:r>
              <a:rPr lang="ru-RU" sz="1800" dirty="0"/>
              <a:t> е </a:t>
            </a:r>
            <a:r>
              <a:rPr lang="ru-RU" sz="1800" dirty="0" err="1"/>
              <a:t>изтеглил</a:t>
            </a:r>
            <a:r>
              <a:rPr lang="ru-RU" sz="1800" dirty="0"/>
              <a:t> </a:t>
            </a:r>
            <a:r>
              <a:rPr lang="ru-RU" sz="1800" dirty="0" err="1"/>
              <a:t>документите</a:t>
            </a:r>
            <a:r>
              <a:rPr lang="ru-RU" sz="1800" dirty="0"/>
              <a:t> си, не </a:t>
            </a:r>
            <a:r>
              <a:rPr lang="ru-RU" sz="1800" dirty="0" err="1"/>
              <a:t>запазва</a:t>
            </a:r>
            <a:r>
              <a:rPr lang="ru-RU" sz="1800" dirty="0"/>
              <a:t> </a:t>
            </a:r>
            <a:r>
              <a:rPr lang="ru-RU" sz="1800" dirty="0" err="1"/>
              <a:t>мястото</a:t>
            </a:r>
            <a:r>
              <a:rPr lang="ru-RU" sz="1800" dirty="0"/>
              <a:t> си</a:t>
            </a:r>
            <a:r>
              <a:rPr lang="ru-RU" sz="1800" dirty="0" smtClean="0"/>
              <a:t>.</a:t>
            </a:r>
            <a:r>
              <a:rPr lang="ru-RU" sz="2000" dirty="0" smtClean="0"/>
              <a:t>  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41284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4E3B30"/>
                </a:solidFill>
              </a:rPr>
              <a:t>НАРЕДБА № </a:t>
            </a:r>
            <a:r>
              <a:rPr lang="ru-RU" dirty="0" smtClean="0">
                <a:solidFill>
                  <a:srgbClr val="4E3B30"/>
                </a:solidFill>
              </a:rPr>
              <a:t>10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dirty="0" smtClean="0"/>
              <a:t>ЕТАПИ НА КЛАСИРАНЕ</a:t>
            </a:r>
          </a:p>
          <a:p>
            <a:r>
              <a:rPr lang="ru-RU" sz="1800" b="1" dirty="0" err="1" smtClean="0"/>
              <a:t>Първият</a:t>
            </a:r>
            <a:r>
              <a:rPr lang="ru-RU" sz="1800" b="1" dirty="0" smtClean="0"/>
              <a:t> </a:t>
            </a:r>
            <a:r>
              <a:rPr lang="ru-RU" sz="1800" b="1" dirty="0" err="1"/>
              <a:t>етап</a:t>
            </a:r>
            <a:r>
              <a:rPr lang="ru-RU" sz="1800" b="1" dirty="0"/>
              <a:t> </a:t>
            </a:r>
            <a:r>
              <a:rPr lang="ru-RU" sz="1800" dirty="0"/>
              <a:t>на </a:t>
            </a:r>
            <a:r>
              <a:rPr lang="ru-RU" sz="1800" dirty="0" err="1"/>
              <a:t>класиране</a:t>
            </a:r>
            <a:r>
              <a:rPr lang="ru-RU" sz="1800" dirty="0"/>
              <a:t> </a:t>
            </a:r>
            <a:r>
              <a:rPr lang="ru-RU" sz="1800" dirty="0" err="1"/>
              <a:t>включва</a:t>
            </a:r>
            <a:r>
              <a:rPr lang="ru-RU" sz="1800" dirty="0"/>
              <a:t> </a:t>
            </a:r>
            <a:r>
              <a:rPr lang="ru-RU" sz="1800" dirty="0" err="1"/>
              <a:t>следните</a:t>
            </a:r>
            <a:r>
              <a:rPr lang="ru-RU" sz="1800" dirty="0"/>
              <a:t> </a:t>
            </a:r>
            <a:r>
              <a:rPr lang="ru-RU" sz="1800" dirty="0" err="1"/>
              <a:t>дейности</a:t>
            </a:r>
            <a:r>
              <a:rPr lang="ru-RU" sz="1800" dirty="0"/>
              <a:t>:</a:t>
            </a:r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ru-RU" sz="1800" dirty="0" smtClean="0"/>
              <a:t>1</a:t>
            </a:r>
            <a:r>
              <a:rPr lang="ru-RU" sz="1800" dirty="0"/>
              <a:t>. </a:t>
            </a:r>
            <a:r>
              <a:rPr lang="ru-RU" sz="1800" dirty="0" err="1"/>
              <a:t>разпределение</a:t>
            </a:r>
            <a:r>
              <a:rPr lang="ru-RU" sz="1800" dirty="0"/>
              <a:t> на </a:t>
            </a:r>
            <a:r>
              <a:rPr lang="ru-RU" sz="1800" dirty="0" err="1"/>
              <a:t>учениците</a:t>
            </a:r>
            <a:r>
              <a:rPr lang="ru-RU" sz="1800" dirty="0"/>
              <a:t> по </a:t>
            </a:r>
            <a:r>
              <a:rPr lang="ru-RU" sz="1800" dirty="0" err="1"/>
              <a:t>паралелки</a:t>
            </a:r>
            <a:r>
              <a:rPr lang="ru-RU" sz="1800" dirty="0"/>
              <a:t> </a:t>
            </a:r>
            <a:r>
              <a:rPr lang="ru-RU" sz="1800" dirty="0" err="1"/>
              <a:t>според</a:t>
            </a:r>
            <a:r>
              <a:rPr lang="ru-RU" sz="1800" dirty="0"/>
              <a:t> бала и </a:t>
            </a:r>
            <a:r>
              <a:rPr lang="ru-RU" sz="1800" dirty="0" err="1"/>
              <a:t>желанията</a:t>
            </a:r>
            <a:r>
              <a:rPr lang="ru-RU" sz="1800" dirty="0"/>
              <a:t> им;</a:t>
            </a:r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ru-RU" sz="1800" dirty="0" smtClean="0"/>
              <a:t>2</a:t>
            </a:r>
            <a:r>
              <a:rPr lang="ru-RU" sz="1800" dirty="0"/>
              <a:t>. </a:t>
            </a:r>
            <a:r>
              <a:rPr lang="ru-RU" sz="1800" dirty="0" err="1" smtClean="0"/>
              <a:t>закриване</a:t>
            </a:r>
            <a:r>
              <a:rPr lang="ru-RU" sz="1800" dirty="0" smtClean="0"/>
              <a:t> </a:t>
            </a:r>
            <a:r>
              <a:rPr lang="ru-RU" sz="1800" dirty="0"/>
              <a:t>на част от </a:t>
            </a:r>
            <a:r>
              <a:rPr lang="ru-RU" sz="1800" dirty="0" err="1"/>
              <a:t>паралелките</a:t>
            </a:r>
            <a:r>
              <a:rPr lang="ru-RU" sz="1800" dirty="0"/>
              <a:t> от </a:t>
            </a:r>
            <a:r>
              <a:rPr lang="ru-RU" sz="1800" dirty="0" err="1"/>
              <a:t>началника</a:t>
            </a:r>
            <a:r>
              <a:rPr lang="ru-RU" sz="1800" dirty="0"/>
              <a:t> на РУО след анализ на </a:t>
            </a:r>
            <a:r>
              <a:rPr lang="ru-RU" sz="1800" dirty="0" err="1"/>
              <a:t>броя</a:t>
            </a:r>
            <a:r>
              <a:rPr lang="ru-RU" sz="1800" dirty="0"/>
              <a:t> на </a:t>
            </a:r>
            <a:r>
              <a:rPr lang="ru-RU" sz="1800" dirty="0" err="1"/>
              <a:t>учениците</a:t>
            </a:r>
            <a:r>
              <a:rPr lang="ru-RU" sz="1800" dirty="0"/>
              <a:t>, </a:t>
            </a:r>
            <a:r>
              <a:rPr lang="ru-RU" sz="1800" dirty="0" err="1"/>
              <a:t>определените</a:t>
            </a:r>
            <a:r>
              <a:rPr lang="ru-RU" sz="1800" dirty="0"/>
              <a:t> места за </a:t>
            </a:r>
            <a:r>
              <a:rPr lang="ru-RU" sz="1800" dirty="0" err="1"/>
              <a:t>държавен</a:t>
            </a:r>
            <a:r>
              <a:rPr lang="ru-RU" sz="1800" dirty="0"/>
              <a:t> план-прием и </a:t>
            </a:r>
            <a:r>
              <a:rPr lang="ru-RU" sz="1800" dirty="0" err="1"/>
              <a:t>спецификата</a:t>
            </a:r>
            <a:r>
              <a:rPr lang="ru-RU" sz="1800" dirty="0"/>
              <a:t> на </a:t>
            </a:r>
            <a:r>
              <a:rPr lang="ru-RU" sz="1800" dirty="0" err="1"/>
              <a:t>населеното</a:t>
            </a:r>
            <a:r>
              <a:rPr lang="ru-RU" sz="1800" dirty="0"/>
              <a:t> </a:t>
            </a:r>
            <a:r>
              <a:rPr lang="ru-RU" sz="1800" dirty="0" err="1"/>
              <a:t>място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ru-RU" sz="1800" dirty="0" smtClean="0"/>
              <a:t>3</a:t>
            </a:r>
            <a:r>
              <a:rPr lang="ru-RU" sz="1800" dirty="0"/>
              <a:t>. </a:t>
            </a:r>
            <a:r>
              <a:rPr lang="ru-RU" sz="1800" dirty="0" err="1"/>
              <a:t>обявяване</a:t>
            </a:r>
            <a:r>
              <a:rPr lang="ru-RU" sz="1800" dirty="0"/>
              <a:t> на </a:t>
            </a:r>
            <a:r>
              <a:rPr lang="ru-RU" sz="1800" dirty="0" err="1"/>
              <a:t>първото</a:t>
            </a:r>
            <a:r>
              <a:rPr lang="ru-RU" sz="1800" dirty="0"/>
              <a:t> </a:t>
            </a:r>
            <a:r>
              <a:rPr lang="ru-RU" sz="1800" dirty="0" err="1"/>
              <a:t>класиране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ru-RU" sz="1800" dirty="0" smtClean="0"/>
              <a:t>4</a:t>
            </a:r>
            <a:r>
              <a:rPr lang="ru-RU" sz="1800" dirty="0"/>
              <a:t>. </a:t>
            </a:r>
            <a:r>
              <a:rPr lang="ru-RU" sz="1800" dirty="0" err="1"/>
              <a:t>записване</a:t>
            </a:r>
            <a:r>
              <a:rPr lang="ru-RU" sz="1800" dirty="0"/>
              <a:t> на </a:t>
            </a:r>
            <a:r>
              <a:rPr lang="ru-RU" sz="1800" dirty="0" err="1"/>
              <a:t>приетите</a:t>
            </a:r>
            <a:r>
              <a:rPr lang="ru-RU" sz="1800" dirty="0"/>
              <a:t> </a:t>
            </a:r>
            <a:r>
              <a:rPr lang="ru-RU" sz="1800" dirty="0" err="1"/>
              <a:t>ученици</a:t>
            </a:r>
            <a:r>
              <a:rPr lang="ru-RU" sz="1800" dirty="0"/>
              <a:t> в </a:t>
            </a:r>
            <a:r>
              <a:rPr lang="ru-RU" sz="1800" dirty="0" err="1"/>
              <a:t>училищата</a:t>
            </a:r>
            <a:r>
              <a:rPr lang="ru-RU" sz="1800" dirty="0"/>
              <a:t> или </a:t>
            </a:r>
            <a:r>
              <a:rPr lang="ru-RU" sz="1800" dirty="0" err="1"/>
              <a:t>подаване</a:t>
            </a:r>
            <a:r>
              <a:rPr lang="ru-RU" sz="1800" dirty="0"/>
              <a:t> на заявления за участие </a:t>
            </a:r>
            <a:r>
              <a:rPr lang="ru-RU" sz="1800" dirty="0" err="1"/>
              <a:t>във</a:t>
            </a:r>
            <a:r>
              <a:rPr lang="ru-RU" sz="1800" dirty="0"/>
              <a:t> </a:t>
            </a:r>
            <a:r>
              <a:rPr lang="ru-RU" sz="1800" dirty="0" err="1"/>
              <a:t>втори</a:t>
            </a:r>
            <a:r>
              <a:rPr lang="ru-RU" sz="1800" dirty="0"/>
              <a:t> </a:t>
            </a:r>
            <a:r>
              <a:rPr lang="ru-RU" sz="1800" dirty="0" err="1"/>
              <a:t>етап</a:t>
            </a:r>
            <a:r>
              <a:rPr lang="ru-RU" sz="1800" dirty="0"/>
              <a:t> на </a:t>
            </a:r>
            <a:r>
              <a:rPr lang="ru-RU" sz="1800" dirty="0" err="1"/>
              <a:t>класиране</a:t>
            </a:r>
            <a:r>
              <a:rPr lang="ru-RU" sz="1800" dirty="0"/>
              <a:t>.</a:t>
            </a:r>
          </a:p>
          <a:p>
            <a:r>
              <a:rPr lang="ru-RU" sz="1800" b="1" dirty="0" smtClean="0"/>
              <a:t>В </a:t>
            </a:r>
            <a:r>
              <a:rPr lang="ru-RU" sz="1800" b="1" dirty="0" err="1"/>
              <a:t>заявлението</a:t>
            </a:r>
            <a:r>
              <a:rPr lang="ru-RU" sz="1800" b="1" dirty="0"/>
              <a:t> за участие </a:t>
            </a:r>
            <a:r>
              <a:rPr lang="ru-RU" sz="1800" b="1" dirty="0" err="1"/>
              <a:t>във</a:t>
            </a:r>
            <a:r>
              <a:rPr lang="ru-RU" sz="1800" b="1" dirty="0"/>
              <a:t> </a:t>
            </a:r>
            <a:r>
              <a:rPr lang="ru-RU" sz="1800" b="1" dirty="0" err="1"/>
              <a:t>втори</a:t>
            </a:r>
            <a:r>
              <a:rPr lang="ru-RU" sz="1800" b="1" dirty="0"/>
              <a:t> </a:t>
            </a:r>
            <a:r>
              <a:rPr lang="ru-RU" sz="1800" b="1" dirty="0" err="1"/>
              <a:t>етап</a:t>
            </a:r>
            <a:r>
              <a:rPr lang="ru-RU" sz="1800" b="1" dirty="0"/>
              <a:t> на </a:t>
            </a:r>
            <a:r>
              <a:rPr lang="ru-RU" sz="1800" b="1" dirty="0" err="1"/>
              <a:t>класиране</a:t>
            </a:r>
            <a:r>
              <a:rPr lang="ru-RU" sz="1800" b="1" dirty="0"/>
              <a:t> </a:t>
            </a:r>
            <a:r>
              <a:rPr lang="ru-RU" sz="1800" b="1" dirty="0" err="1"/>
              <a:t>учениците</a:t>
            </a:r>
            <a:r>
              <a:rPr lang="ru-RU" sz="1800" b="1" dirty="0"/>
              <a:t> не </a:t>
            </a:r>
            <a:r>
              <a:rPr lang="ru-RU" sz="1800" b="1" dirty="0" err="1"/>
              <a:t>променят</a:t>
            </a:r>
            <a:r>
              <a:rPr lang="ru-RU" sz="1800" b="1" dirty="0"/>
              <a:t> и не </a:t>
            </a:r>
            <a:r>
              <a:rPr lang="ru-RU" sz="1800" b="1" dirty="0" err="1"/>
              <a:t>пренареждат</a:t>
            </a:r>
            <a:r>
              <a:rPr lang="ru-RU" sz="1800" b="1" dirty="0"/>
              <a:t> </a:t>
            </a:r>
            <a:r>
              <a:rPr lang="ru-RU" sz="1800" b="1" dirty="0" err="1"/>
              <a:t>желанията</a:t>
            </a:r>
            <a:r>
              <a:rPr lang="ru-RU" sz="1800" b="1" dirty="0"/>
              <a:t> си.</a:t>
            </a:r>
          </a:p>
          <a:p>
            <a:r>
              <a:rPr lang="ru-RU" sz="1800" dirty="0" err="1" smtClean="0"/>
              <a:t>Приемащите</a:t>
            </a:r>
            <a:r>
              <a:rPr lang="ru-RU" sz="1800" dirty="0" smtClean="0"/>
              <a:t> </a:t>
            </a:r>
            <a:r>
              <a:rPr lang="ru-RU" sz="1800" dirty="0"/>
              <a:t>училища </a:t>
            </a:r>
            <a:r>
              <a:rPr lang="ru-RU" sz="1800" dirty="0" err="1"/>
              <a:t>предават</a:t>
            </a:r>
            <a:r>
              <a:rPr lang="ru-RU" sz="1800" dirty="0"/>
              <a:t> на </a:t>
            </a:r>
            <a:r>
              <a:rPr lang="ru-RU" sz="1800" dirty="0" err="1"/>
              <a:t>началника</a:t>
            </a:r>
            <a:r>
              <a:rPr lang="ru-RU" sz="1800" dirty="0"/>
              <a:t> на </a:t>
            </a:r>
            <a:r>
              <a:rPr lang="bg-BG" sz="1800" dirty="0" smtClean="0"/>
              <a:t>РУО с</a:t>
            </a:r>
            <a:r>
              <a:rPr lang="ru-RU" sz="1800" dirty="0" err="1" smtClean="0"/>
              <a:t>писъците</a:t>
            </a:r>
            <a:r>
              <a:rPr lang="ru-RU" sz="1800" dirty="0" smtClean="0"/>
              <a:t> </a:t>
            </a:r>
            <a:r>
              <a:rPr lang="ru-RU" sz="1800" dirty="0" err="1"/>
              <a:t>със</a:t>
            </a:r>
            <a:r>
              <a:rPr lang="ru-RU" sz="1800" dirty="0"/>
              <a:t> </a:t>
            </a:r>
            <a:r>
              <a:rPr lang="ru-RU" sz="1800" dirty="0" err="1"/>
              <a:t>записаните</a:t>
            </a:r>
            <a:r>
              <a:rPr lang="ru-RU" sz="1800" dirty="0"/>
              <a:t> </a:t>
            </a:r>
            <a:r>
              <a:rPr lang="ru-RU" sz="1800" dirty="0" err="1"/>
              <a:t>ученици</a:t>
            </a:r>
            <a:r>
              <a:rPr lang="ru-RU" sz="1800" dirty="0"/>
              <a:t>, </a:t>
            </a:r>
            <a:r>
              <a:rPr lang="ru-RU" sz="1800" dirty="0" err="1"/>
              <a:t>заявленията</a:t>
            </a:r>
            <a:r>
              <a:rPr lang="ru-RU" sz="1800" dirty="0"/>
              <a:t> за участие </a:t>
            </a:r>
            <a:r>
              <a:rPr lang="ru-RU" sz="1800" dirty="0" err="1"/>
              <a:t>във</a:t>
            </a:r>
            <a:r>
              <a:rPr lang="ru-RU" sz="1800" dirty="0"/>
              <a:t> </a:t>
            </a:r>
            <a:r>
              <a:rPr lang="ru-RU" sz="1800" dirty="0" err="1"/>
              <a:t>второ</a:t>
            </a:r>
            <a:r>
              <a:rPr lang="ru-RU" sz="1800" dirty="0"/>
              <a:t> </a:t>
            </a:r>
            <a:r>
              <a:rPr lang="ru-RU" sz="1800" dirty="0" err="1"/>
              <a:t>класиране</a:t>
            </a:r>
            <a:r>
              <a:rPr lang="ru-RU" sz="1800" dirty="0"/>
              <a:t> и информация за </a:t>
            </a:r>
            <a:r>
              <a:rPr lang="ru-RU" sz="1800" dirty="0" err="1"/>
              <a:t>свободните</a:t>
            </a:r>
            <a:r>
              <a:rPr lang="ru-RU" sz="1800" dirty="0"/>
              <a:t> места.</a:t>
            </a:r>
          </a:p>
          <a:p>
            <a:r>
              <a:rPr lang="ru-RU" sz="1800" dirty="0" err="1" smtClean="0"/>
              <a:t>Първото</a:t>
            </a:r>
            <a:r>
              <a:rPr lang="ru-RU" sz="1800" dirty="0" smtClean="0"/>
              <a:t> </a:t>
            </a:r>
            <a:r>
              <a:rPr lang="ru-RU" sz="1800" dirty="0" err="1"/>
              <a:t>класиране</a:t>
            </a:r>
            <a:r>
              <a:rPr lang="ru-RU" sz="1800" dirty="0"/>
              <a:t> </a:t>
            </a:r>
            <a:r>
              <a:rPr lang="ru-RU" sz="1800" dirty="0" err="1"/>
              <a:t>приключва</a:t>
            </a:r>
            <a:r>
              <a:rPr lang="ru-RU" sz="1800" dirty="0"/>
              <a:t> с </a:t>
            </a:r>
            <a:r>
              <a:rPr lang="ru-RU" sz="1800" dirty="0" err="1"/>
              <a:t>обявяване</a:t>
            </a:r>
            <a:r>
              <a:rPr lang="ru-RU" sz="1800" dirty="0"/>
              <a:t> от </a:t>
            </a:r>
            <a:r>
              <a:rPr lang="ru-RU" sz="1800" dirty="0" err="1"/>
              <a:t>началника</a:t>
            </a:r>
            <a:r>
              <a:rPr lang="ru-RU" sz="1800" dirty="0"/>
              <a:t> на </a:t>
            </a:r>
            <a:r>
              <a:rPr lang="ru-RU" sz="1800" dirty="0" smtClean="0"/>
              <a:t>РУО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6949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НАРЕДБА №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10</a:t>
            </a:r>
            <a:endParaRPr lang="bg-B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398240"/>
          </a:xfrm>
        </p:spPr>
        <p:txBody>
          <a:bodyPr>
            <a:noAutofit/>
          </a:bodyPr>
          <a:lstStyle/>
          <a:p>
            <a:r>
              <a:rPr lang="ru-RU" sz="1800" dirty="0" err="1"/>
              <a:t>Във</a:t>
            </a:r>
            <a:r>
              <a:rPr lang="ru-RU" sz="1800" dirty="0"/>
              <a:t> </a:t>
            </a:r>
            <a:r>
              <a:rPr lang="ru-RU" sz="1800" b="1" dirty="0" err="1"/>
              <a:t>втория</a:t>
            </a:r>
            <a:r>
              <a:rPr lang="ru-RU" sz="1800" b="1" dirty="0"/>
              <a:t> </a:t>
            </a:r>
            <a:r>
              <a:rPr lang="ru-RU" sz="1800" b="1" dirty="0" err="1"/>
              <a:t>етап</a:t>
            </a:r>
            <a:r>
              <a:rPr lang="ru-RU" sz="1800" b="1" dirty="0"/>
              <a:t> </a:t>
            </a:r>
            <a:r>
              <a:rPr lang="ru-RU" sz="1800" dirty="0"/>
              <a:t>на </a:t>
            </a:r>
            <a:r>
              <a:rPr lang="ru-RU" sz="1800" dirty="0" err="1"/>
              <a:t>класиране</a:t>
            </a:r>
            <a:r>
              <a:rPr lang="ru-RU" sz="1800" dirty="0"/>
              <a:t> </a:t>
            </a:r>
            <a:r>
              <a:rPr lang="ru-RU" sz="1800" dirty="0" err="1"/>
              <a:t>участват</a:t>
            </a:r>
            <a:r>
              <a:rPr lang="ru-RU" sz="1800" dirty="0"/>
              <a:t> </a:t>
            </a:r>
            <a:r>
              <a:rPr lang="ru-RU" sz="1800" dirty="0" err="1"/>
              <a:t>учениците</a:t>
            </a:r>
            <a:r>
              <a:rPr lang="ru-RU" sz="1800" dirty="0"/>
              <a:t>, </a:t>
            </a:r>
            <a:r>
              <a:rPr lang="ru-RU" sz="1800" dirty="0" err="1"/>
              <a:t>които</a:t>
            </a:r>
            <a:r>
              <a:rPr lang="ru-RU" sz="1800" dirty="0"/>
              <a:t>:</a:t>
            </a:r>
          </a:p>
          <a:p>
            <a:pPr marL="0" indent="0">
              <a:buNone/>
            </a:pPr>
            <a:r>
              <a:rPr lang="ru-RU" sz="1800" dirty="0" smtClean="0"/>
              <a:t>	1</a:t>
            </a:r>
            <a:r>
              <a:rPr lang="ru-RU" sz="1800" dirty="0"/>
              <a:t>. не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dirty="0" err="1"/>
              <a:t>приети</a:t>
            </a:r>
            <a:r>
              <a:rPr lang="ru-RU" sz="1800" dirty="0"/>
              <a:t>;</a:t>
            </a:r>
          </a:p>
          <a:p>
            <a:pPr marL="0" indent="0">
              <a:buNone/>
            </a:pPr>
            <a:r>
              <a:rPr lang="ru-RU" sz="1800" dirty="0" smtClean="0"/>
              <a:t>	2</a:t>
            </a:r>
            <a:r>
              <a:rPr lang="ru-RU" sz="1800" dirty="0"/>
              <a:t>.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dirty="0" err="1"/>
              <a:t>приети</a:t>
            </a:r>
            <a:r>
              <a:rPr lang="ru-RU" sz="1800" dirty="0"/>
              <a:t> по </a:t>
            </a:r>
            <a:r>
              <a:rPr lang="ru-RU" sz="1800" dirty="0" err="1"/>
              <a:t>второ</a:t>
            </a:r>
            <a:r>
              <a:rPr lang="ru-RU" sz="1800" dirty="0"/>
              <a:t> или </a:t>
            </a:r>
            <a:r>
              <a:rPr lang="ru-RU" sz="1800" dirty="0" err="1"/>
              <a:t>следващо</a:t>
            </a:r>
            <a:r>
              <a:rPr lang="ru-RU" sz="1800" dirty="0"/>
              <a:t> желание, но не </a:t>
            </a:r>
            <a:r>
              <a:rPr lang="ru-RU" sz="1800" dirty="0" err="1"/>
              <a:t>са</a:t>
            </a:r>
            <a:r>
              <a:rPr lang="ru-RU" sz="1800" dirty="0"/>
              <a:t> се записали </a:t>
            </a:r>
          </a:p>
          <a:p>
            <a:r>
              <a:rPr lang="ru-RU" sz="1800" dirty="0" smtClean="0"/>
              <a:t> </a:t>
            </a:r>
            <a:r>
              <a:rPr lang="ru-RU" sz="1800" dirty="0" err="1"/>
              <a:t>Във</a:t>
            </a:r>
            <a:r>
              <a:rPr lang="ru-RU" sz="1800" dirty="0"/>
              <a:t> </a:t>
            </a:r>
            <a:r>
              <a:rPr lang="ru-RU" sz="1800" dirty="0" err="1"/>
              <a:t>втория</a:t>
            </a:r>
            <a:r>
              <a:rPr lang="ru-RU" sz="1800" dirty="0"/>
              <a:t> </a:t>
            </a:r>
            <a:r>
              <a:rPr lang="ru-RU" sz="1800" dirty="0" err="1"/>
              <a:t>етап</a:t>
            </a:r>
            <a:r>
              <a:rPr lang="ru-RU" sz="1800" dirty="0"/>
              <a:t> на </a:t>
            </a:r>
            <a:r>
              <a:rPr lang="ru-RU" sz="1800" dirty="0" err="1"/>
              <a:t>класиране</a:t>
            </a:r>
            <a:r>
              <a:rPr lang="ru-RU" sz="1800" dirty="0"/>
              <a:t> </a:t>
            </a:r>
            <a:r>
              <a:rPr lang="ru-RU" sz="1800" dirty="0" err="1"/>
              <a:t>учениците</a:t>
            </a:r>
            <a:r>
              <a:rPr lang="ru-RU" sz="1800" dirty="0"/>
              <a:t> по </a:t>
            </a:r>
            <a:r>
              <a:rPr lang="ru-RU" sz="1800" dirty="0" smtClean="0"/>
              <a:t>т</a:t>
            </a:r>
            <a:r>
              <a:rPr lang="ru-RU" sz="1800" dirty="0"/>
              <a:t>. 2 се </a:t>
            </a:r>
            <a:r>
              <a:rPr lang="ru-RU" sz="1800" dirty="0" err="1"/>
              <a:t>класират</a:t>
            </a:r>
            <a:r>
              <a:rPr lang="ru-RU" sz="1800" dirty="0"/>
              <a:t> на </a:t>
            </a:r>
            <a:r>
              <a:rPr lang="ru-RU" sz="1800" dirty="0" err="1"/>
              <a:t>мястото</a:t>
            </a:r>
            <a:r>
              <a:rPr lang="ru-RU" sz="1800" dirty="0"/>
              <a:t> си от </a:t>
            </a:r>
            <a:r>
              <a:rPr lang="ru-RU" sz="1800" dirty="0" err="1"/>
              <a:t>първия</a:t>
            </a:r>
            <a:r>
              <a:rPr lang="ru-RU" sz="1800" dirty="0"/>
              <a:t> </a:t>
            </a:r>
            <a:r>
              <a:rPr lang="ru-RU" sz="1800" dirty="0" err="1"/>
              <a:t>етап</a:t>
            </a:r>
            <a:r>
              <a:rPr lang="ru-RU" sz="1800" dirty="0"/>
              <a:t> на </a:t>
            </a:r>
            <a:r>
              <a:rPr lang="ru-RU" sz="1800" dirty="0" err="1"/>
              <a:t>класиране</a:t>
            </a:r>
            <a:r>
              <a:rPr lang="ru-RU" sz="1800" dirty="0"/>
              <a:t> или на </a:t>
            </a:r>
            <a:r>
              <a:rPr lang="ru-RU" sz="1800" dirty="0" err="1"/>
              <a:t>по-предно</a:t>
            </a:r>
            <a:r>
              <a:rPr lang="ru-RU" sz="1800" dirty="0"/>
              <a:t> свое желание.</a:t>
            </a:r>
          </a:p>
          <a:p>
            <a:r>
              <a:rPr lang="ru-RU" sz="1800" dirty="0" err="1" smtClean="0"/>
              <a:t>Резултатите</a:t>
            </a:r>
            <a:r>
              <a:rPr lang="ru-RU" sz="1800" dirty="0" smtClean="0"/>
              <a:t> </a:t>
            </a:r>
            <a:r>
              <a:rPr lang="ru-RU" sz="1800" dirty="0"/>
              <a:t>от </a:t>
            </a:r>
            <a:r>
              <a:rPr lang="ru-RU" sz="1800" dirty="0" err="1"/>
              <a:t>втория</a:t>
            </a:r>
            <a:r>
              <a:rPr lang="ru-RU" sz="1800" dirty="0"/>
              <a:t> </a:t>
            </a:r>
            <a:r>
              <a:rPr lang="ru-RU" sz="1800" dirty="0" err="1"/>
              <a:t>етап</a:t>
            </a:r>
            <a:r>
              <a:rPr lang="ru-RU" sz="1800" dirty="0"/>
              <a:t> на </a:t>
            </a:r>
            <a:r>
              <a:rPr lang="ru-RU" sz="1800" dirty="0" err="1"/>
              <a:t>класиране</a:t>
            </a:r>
            <a:r>
              <a:rPr lang="ru-RU" sz="1800" dirty="0"/>
              <a:t> се </a:t>
            </a:r>
            <a:r>
              <a:rPr lang="ru-RU" sz="1800" dirty="0" err="1"/>
              <a:t>обявяват</a:t>
            </a:r>
            <a:r>
              <a:rPr lang="ru-RU" sz="1800" dirty="0"/>
              <a:t> от </a:t>
            </a:r>
            <a:r>
              <a:rPr lang="ru-RU" sz="1800" dirty="0" err="1"/>
              <a:t>началника</a:t>
            </a:r>
            <a:r>
              <a:rPr lang="ru-RU" sz="1800" dirty="0"/>
              <a:t> на </a:t>
            </a:r>
            <a:r>
              <a:rPr lang="ru-RU" sz="1800" dirty="0" smtClean="0"/>
              <a:t>РУО.</a:t>
            </a:r>
            <a:endParaRPr lang="ru-RU" sz="1800" dirty="0"/>
          </a:p>
          <a:p>
            <a:r>
              <a:rPr lang="ru-RU" sz="1800" b="1" dirty="0" err="1" smtClean="0">
                <a:solidFill>
                  <a:srgbClr val="FF0000"/>
                </a:solidFill>
              </a:rPr>
              <a:t>Класираните</a:t>
            </a:r>
            <a:r>
              <a:rPr lang="ru-RU" sz="1800" b="1" dirty="0" smtClean="0">
                <a:solidFill>
                  <a:srgbClr val="FF0000"/>
                </a:solidFill>
              </a:rPr>
              <a:t> </a:t>
            </a:r>
            <a:r>
              <a:rPr lang="ru-RU" sz="1800" b="1" dirty="0" err="1">
                <a:solidFill>
                  <a:srgbClr val="FF0000"/>
                </a:solidFill>
              </a:rPr>
              <a:t>ученици</a:t>
            </a:r>
            <a:r>
              <a:rPr lang="ru-RU" sz="1800" b="1" dirty="0">
                <a:solidFill>
                  <a:srgbClr val="FF0000"/>
                </a:solidFill>
              </a:rPr>
              <a:t> се </a:t>
            </a:r>
            <a:r>
              <a:rPr lang="ru-RU" sz="1800" b="1" dirty="0" err="1">
                <a:solidFill>
                  <a:srgbClr val="FF0000"/>
                </a:solidFill>
              </a:rPr>
              <a:t>записват</a:t>
            </a:r>
            <a:r>
              <a:rPr lang="ru-RU" sz="1800" b="1" dirty="0">
                <a:solidFill>
                  <a:srgbClr val="FF0000"/>
                </a:solidFill>
              </a:rPr>
              <a:t> в </a:t>
            </a:r>
            <a:r>
              <a:rPr lang="ru-RU" sz="1800" b="1" dirty="0" err="1">
                <a:solidFill>
                  <a:srgbClr val="FF0000"/>
                </a:solidFill>
              </a:rPr>
              <a:t>училището</a:t>
            </a:r>
            <a:r>
              <a:rPr lang="ru-RU" sz="1800" b="1" dirty="0">
                <a:solidFill>
                  <a:srgbClr val="FF0000"/>
                </a:solidFill>
              </a:rPr>
              <a:t> или губят </a:t>
            </a:r>
            <a:r>
              <a:rPr lang="ru-RU" sz="1800" b="1" dirty="0" err="1">
                <a:solidFill>
                  <a:srgbClr val="FF0000"/>
                </a:solidFill>
              </a:rPr>
              <a:t>мястото</a:t>
            </a:r>
            <a:r>
              <a:rPr lang="ru-RU" sz="1800" b="1" dirty="0">
                <a:solidFill>
                  <a:srgbClr val="FF0000"/>
                </a:solidFill>
              </a:rPr>
              <a:t>, на </a:t>
            </a:r>
            <a:r>
              <a:rPr lang="ru-RU" sz="1800" b="1" dirty="0" err="1">
                <a:solidFill>
                  <a:srgbClr val="FF0000"/>
                </a:solidFill>
              </a:rPr>
              <a:t>което</a:t>
            </a:r>
            <a:r>
              <a:rPr lang="ru-RU" sz="1800" b="1" dirty="0">
                <a:solidFill>
                  <a:srgbClr val="FF0000"/>
                </a:solidFill>
              </a:rPr>
              <a:t> </a:t>
            </a:r>
            <a:r>
              <a:rPr lang="ru-RU" sz="1800" b="1" dirty="0" err="1">
                <a:solidFill>
                  <a:srgbClr val="FF0000"/>
                </a:solidFill>
              </a:rPr>
              <a:t>са</a:t>
            </a:r>
            <a:r>
              <a:rPr lang="ru-RU" sz="1800" b="1" dirty="0">
                <a:solidFill>
                  <a:srgbClr val="FF0000"/>
                </a:solidFill>
              </a:rPr>
              <a:t> </a:t>
            </a:r>
            <a:r>
              <a:rPr lang="ru-RU" sz="1800" b="1" dirty="0" err="1">
                <a:solidFill>
                  <a:srgbClr val="FF0000"/>
                </a:solidFill>
              </a:rPr>
              <a:t>класирани</a:t>
            </a:r>
            <a:r>
              <a:rPr lang="ru-RU" sz="1800" b="1" dirty="0">
                <a:solidFill>
                  <a:srgbClr val="FF0000"/>
                </a:solidFill>
              </a:rPr>
              <a:t>.</a:t>
            </a:r>
          </a:p>
          <a:p>
            <a:r>
              <a:rPr lang="ru-RU" sz="1800" dirty="0" err="1" smtClean="0"/>
              <a:t>Приемащите</a:t>
            </a:r>
            <a:r>
              <a:rPr lang="ru-RU" sz="1800" dirty="0" smtClean="0"/>
              <a:t> </a:t>
            </a:r>
            <a:r>
              <a:rPr lang="ru-RU" sz="1800" dirty="0"/>
              <a:t>училища </a:t>
            </a:r>
            <a:r>
              <a:rPr lang="ru-RU" sz="1800" dirty="0" err="1"/>
              <a:t>предават</a:t>
            </a:r>
            <a:r>
              <a:rPr lang="ru-RU" sz="1800" dirty="0"/>
              <a:t> в </a:t>
            </a:r>
            <a:r>
              <a:rPr lang="ru-RU" sz="1800" dirty="0" smtClean="0"/>
              <a:t>РУО </a:t>
            </a:r>
            <a:r>
              <a:rPr lang="ru-RU" sz="1800" dirty="0" err="1"/>
              <a:t>списъците</a:t>
            </a:r>
            <a:r>
              <a:rPr lang="ru-RU" sz="1800" dirty="0"/>
              <a:t> </a:t>
            </a:r>
            <a:r>
              <a:rPr lang="ru-RU" sz="1800" dirty="0" err="1"/>
              <a:t>със</a:t>
            </a:r>
            <a:r>
              <a:rPr lang="ru-RU" sz="1800" dirty="0"/>
              <a:t> </a:t>
            </a:r>
            <a:r>
              <a:rPr lang="ru-RU" sz="1800" dirty="0" err="1"/>
              <a:t>записаните</a:t>
            </a:r>
            <a:r>
              <a:rPr lang="ru-RU" sz="1800" dirty="0"/>
              <a:t> </a:t>
            </a:r>
            <a:r>
              <a:rPr lang="ru-RU" sz="1800" dirty="0" err="1"/>
              <a:t>ученици</a:t>
            </a:r>
            <a:r>
              <a:rPr lang="ru-RU" sz="1800" dirty="0"/>
              <a:t> и </a:t>
            </a:r>
            <a:r>
              <a:rPr lang="ru-RU" sz="1800" dirty="0" err="1"/>
              <a:t>свободните</a:t>
            </a:r>
            <a:r>
              <a:rPr lang="ru-RU" sz="1800" dirty="0"/>
              <a:t> места.</a:t>
            </a:r>
          </a:p>
          <a:p>
            <a:r>
              <a:rPr lang="ru-RU" sz="1800" dirty="0" err="1" smtClean="0"/>
              <a:t>Второто</a:t>
            </a:r>
            <a:r>
              <a:rPr lang="ru-RU" sz="1800" dirty="0" smtClean="0"/>
              <a:t> </a:t>
            </a:r>
            <a:r>
              <a:rPr lang="ru-RU" sz="1800" dirty="0" err="1"/>
              <a:t>класиране</a:t>
            </a:r>
            <a:r>
              <a:rPr lang="ru-RU" sz="1800" dirty="0"/>
              <a:t> </a:t>
            </a:r>
            <a:r>
              <a:rPr lang="ru-RU" sz="1800" dirty="0" err="1"/>
              <a:t>приключва</a:t>
            </a:r>
            <a:r>
              <a:rPr lang="ru-RU" sz="1800" dirty="0"/>
              <a:t> с </a:t>
            </a:r>
            <a:r>
              <a:rPr lang="ru-RU" sz="1800" dirty="0" err="1"/>
              <a:t>обявяване</a:t>
            </a:r>
            <a:r>
              <a:rPr lang="ru-RU" sz="1800" dirty="0"/>
              <a:t> от </a:t>
            </a:r>
            <a:r>
              <a:rPr lang="ru-RU" sz="1800" dirty="0" err="1"/>
              <a:t>началника</a:t>
            </a:r>
            <a:r>
              <a:rPr lang="ru-RU" sz="1800" dirty="0"/>
              <a:t> на </a:t>
            </a:r>
            <a:r>
              <a:rPr lang="ru-RU" sz="1800" dirty="0" smtClean="0"/>
              <a:t>РУО </a:t>
            </a:r>
            <a:r>
              <a:rPr lang="ru-RU" sz="1800" dirty="0"/>
              <a:t>на </a:t>
            </a:r>
            <a:r>
              <a:rPr lang="ru-RU" sz="1800" dirty="0" err="1"/>
              <a:t>свободните</a:t>
            </a:r>
            <a:r>
              <a:rPr lang="ru-RU" sz="1800" dirty="0"/>
              <a:t> места за </a:t>
            </a:r>
            <a:r>
              <a:rPr lang="ru-RU" sz="1800" dirty="0" err="1"/>
              <a:t>трето</a:t>
            </a:r>
            <a:r>
              <a:rPr lang="ru-RU" sz="1800" dirty="0"/>
              <a:t> </a:t>
            </a:r>
            <a:r>
              <a:rPr lang="ru-RU" sz="1800" dirty="0" err="1"/>
              <a:t>класиране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7876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раждански">
  <a:themeElements>
    <a:clrScheme name="Граждански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Граждански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раждански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377</TotalTime>
  <Words>476</Words>
  <Application>Microsoft Office PowerPoint</Application>
  <PresentationFormat>On-screen Show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Граждански</vt:lpstr>
      <vt:lpstr>Държавен прием на ученици             в VIII клас  /Наредба №10 за организация на дейностите в училищното образование/ </vt:lpstr>
      <vt:lpstr>НАРЕДБА № 10</vt:lpstr>
      <vt:lpstr>НАРЕДБА № 10</vt:lpstr>
      <vt:lpstr>НАРЕДБА № 10</vt:lpstr>
      <vt:lpstr>НАРЕДБА № 10</vt:lpstr>
      <vt:lpstr>НАРЕДБА № 10</vt:lpstr>
      <vt:lpstr>НАРЕДБА № 10</vt:lpstr>
      <vt:lpstr>НАРЕДБА № 10</vt:lpstr>
      <vt:lpstr>НАРЕДБА № 10</vt:lpstr>
      <vt:lpstr>НАРЕДБА № 10</vt:lpstr>
      <vt:lpstr>НАРЕДБА № 10</vt:lpstr>
      <vt:lpstr>НАРЕДБА № 10</vt:lpstr>
      <vt:lpstr>ГРАФИК НА ДЕЙНОСТИТЕ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Световните пазари на плодове и зеленчуци</dc:title>
  <dc:creator>Bor</dc:creator>
  <cp:lastModifiedBy>Natasha</cp:lastModifiedBy>
  <cp:revision>45</cp:revision>
  <dcterms:created xsi:type="dcterms:W3CDTF">2016-02-24T20:58:21Z</dcterms:created>
  <dcterms:modified xsi:type="dcterms:W3CDTF">2018-04-24T09:41:08Z</dcterms:modified>
</cp:coreProperties>
</file>